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media/image1.jpeg" ContentType="image/jpeg"/>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216" name="Shape 216"/>
          <p:cNvSpPr/>
          <p:nvPr>
            <p:ph type="sldImg"/>
          </p:nvPr>
        </p:nvSpPr>
        <p:spPr>
          <a:xfrm>
            <a:off x="1143000" y="685800"/>
            <a:ext cx="4572000" cy="3429000"/>
          </a:xfrm>
          <a:prstGeom prst="rect">
            <a:avLst/>
          </a:prstGeom>
        </p:spPr>
        <p:txBody>
          <a:bodyPr/>
          <a:lstStyle/>
          <a:p>
            <a:pPr/>
          </a:p>
        </p:txBody>
      </p:sp>
      <p:sp>
        <p:nvSpPr>
          <p:cNvPr id="217" name="Shape 217"/>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7" name="Shape 247"/>
          <p:cNvSpPr/>
          <p:nvPr>
            <p:ph type="sldImg"/>
          </p:nvPr>
        </p:nvSpPr>
        <p:spPr>
          <a:prstGeom prst="rect">
            <a:avLst/>
          </a:prstGeom>
        </p:spPr>
        <p:txBody>
          <a:bodyPr/>
          <a:lstStyle/>
          <a:p>
            <a:pPr/>
          </a:p>
        </p:txBody>
      </p:sp>
      <p:sp>
        <p:nvSpPr>
          <p:cNvPr id="248" name="Shape 248"/>
          <p:cNvSpPr/>
          <p:nvPr>
            <p:ph type="body" sz="quarter" idx="1"/>
          </p:nvPr>
        </p:nvSpPr>
        <p:spPr>
          <a:prstGeom prst="rect">
            <a:avLst/>
          </a:prstGeom>
        </p:spPr>
        <p:txBody>
          <a:bodyPr/>
          <a:lstStyle/>
          <a:p>
            <a:pPr marL="457200" indent="-298450" defTabSz="914400">
              <a:lnSpc>
                <a:spcPct val="100000"/>
              </a:lnSpc>
              <a:buClr>
                <a:srgbClr val="000000"/>
              </a:buClr>
              <a:buSzPts val="1100"/>
              <a:buFont typeface="Arial"/>
              <a:buChar char="●"/>
              <a:defRPr sz="1100">
                <a:latin typeface="Arial"/>
                <a:ea typeface="Arial"/>
                <a:cs typeface="Arial"/>
                <a:sym typeface="Arial"/>
              </a:defRPr>
            </a:pPr>
            <a:r>
              <a:t>The Dietary Guidelines for Americans, 2020-2025 was released on December 29, 2020. </a:t>
            </a:r>
            <a:endParaRPr sz="2200"/>
          </a:p>
          <a:p>
            <a:pPr marL="228600" defTabSz="914400">
              <a:lnSpc>
                <a:spcPct val="100000"/>
              </a:lnSpc>
              <a:defRPr sz="1100">
                <a:latin typeface="Arial"/>
                <a:ea typeface="Arial"/>
                <a:cs typeface="Arial"/>
                <a:sym typeface="Arial"/>
              </a:defRPr>
            </a:pPr>
            <a:endParaRPr sz="2200"/>
          </a:p>
          <a:p>
            <a:pPr marL="457200" indent="-298450" defTabSz="914400">
              <a:lnSpc>
                <a:spcPct val="100000"/>
              </a:lnSpc>
              <a:buClr>
                <a:srgbClr val="000000"/>
              </a:buClr>
              <a:buSzPts val="1100"/>
              <a:buFont typeface="Arial"/>
              <a:buChar char="●"/>
              <a:defRPr sz="1100">
                <a:latin typeface="Arial"/>
                <a:ea typeface="Arial"/>
                <a:cs typeface="Arial"/>
                <a:sym typeface="Arial"/>
              </a:defRPr>
            </a:pPr>
            <a:r>
              <a:t>Policy makers for the school meal programs uses the information and research found in the DGA to update the regulations and nutrient standards. It is important to understand the findings for DGA because this helps us better understand why school meals are required to meet certain criteria.</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4" name="Shape 324"/>
          <p:cNvSpPr/>
          <p:nvPr>
            <p:ph type="sldImg"/>
          </p:nvPr>
        </p:nvSpPr>
        <p:spPr>
          <a:prstGeom prst="rect">
            <a:avLst/>
          </a:prstGeom>
        </p:spPr>
        <p:txBody>
          <a:bodyPr/>
          <a:lstStyle/>
          <a:p>
            <a:pPr/>
          </a:p>
        </p:txBody>
      </p:sp>
      <p:sp>
        <p:nvSpPr>
          <p:cNvPr id="325" name="Shape 325"/>
          <p:cNvSpPr/>
          <p:nvPr>
            <p:ph type="body" sz="quarter" idx="1"/>
          </p:nvPr>
        </p:nvSpPr>
        <p:spPr>
          <a:prstGeom prst="rect">
            <a:avLst/>
          </a:prstGeom>
        </p:spPr>
        <p:txBody>
          <a:bodyPr/>
          <a:lstStyle/>
          <a:p>
            <a:pPr marL="457200" indent="-298450" defTabSz="914400">
              <a:lnSpc>
                <a:spcPct val="100000"/>
              </a:lnSpc>
              <a:buClr>
                <a:srgbClr val="000000"/>
              </a:buClr>
              <a:buSzPts val="1100"/>
              <a:buFont typeface="Arial"/>
              <a:buChar char="●"/>
              <a:defRPr sz="1100">
                <a:latin typeface="Arial"/>
                <a:ea typeface="Arial"/>
                <a:cs typeface="Arial"/>
                <a:sym typeface="Arial"/>
              </a:defRPr>
            </a:pPr>
            <a:r>
              <a:t>The third Guideline is to focus on meeting food group needs with nutrient-dense foods and beverages, and stay within calorie limits</a:t>
            </a:r>
            <a:endParaRPr sz="2200"/>
          </a:p>
          <a:p>
            <a:pPr marL="228600" defTabSz="914400">
              <a:lnSpc>
                <a:spcPct val="100000"/>
              </a:lnSpc>
              <a:defRPr sz="1100">
                <a:latin typeface="Arial"/>
                <a:ea typeface="Arial"/>
                <a:cs typeface="Arial"/>
                <a:sym typeface="Arial"/>
              </a:defRPr>
            </a:pPr>
            <a:endParaRPr sz="2200"/>
          </a:p>
          <a:p>
            <a:pPr marL="457200" indent="-298450" defTabSz="914400">
              <a:lnSpc>
                <a:spcPct val="100000"/>
              </a:lnSpc>
              <a:buClr>
                <a:srgbClr val="000000"/>
              </a:buClr>
              <a:buSzPts val="1200"/>
              <a:buFont typeface="Arial"/>
              <a:buChar char="●"/>
              <a:defRPr sz="1200">
                <a:latin typeface="Arial"/>
                <a:ea typeface="Arial"/>
                <a:cs typeface="Arial"/>
                <a:sym typeface="Arial"/>
              </a:defRPr>
            </a:pPr>
            <a:r>
              <a:t>The </a:t>
            </a:r>
            <a:r>
              <a:rPr i="1"/>
              <a:t>Dietary Guidelines </a:t>
            </a:r>
            <a:r>
              <a:t>include recommendations for food groups—vegetables, fruits, grains, dairy, and protein foods— eaten at an appropriate calorie level and in forms with limited amounts of added sugars, saturated fat, and sodium. Science shows that these same core elements of a healthy dietary pattern are consistent across each life stage.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1" name="Shape 331"/>
          <p:cNvSpPr/>
          <p:nvPr>
            <p:ph type="sldImg"/>
          </p:nvPr>
        </p:nvSpPr>
        <p:spPr>
          <a:prstGeom prst="rect">
            <a:avLst/>
          </a:prstGeom>
        </p:spPr>
        <p:txBody>
          <a:bodyPr/>
          <a:lstStyle/>
          <a:p>
            <a:pPr/>
          </a:p>
        </p:txBody>
      </p:sp>
      <p:sp>
        <p:nvSpPr>
          <p:cNvPr id="332" name="Shape 332"/>
          <p:cNvSpPr/>
          <p:nvPr>
            <p:ph type="body" sz="quarter" idx="1"/>
          </p:nvPr>
        </p:nvSpPr>
        <p:spPr>
          <a:prstGeom prst="rect">
            <a:avLst/>
          </a:prstGeom>
        </p:spPr>
        <p:txBody>
          <a:bodyPr/>
          <a:lstStyle>
            <a:lvl1pPr marL="457200" indent="-298450" defTabSz="914400">
              <a:lnSpc>
                <a:spcPct val="100000"/>
              </a:lnSpc>
              <a:buClr>
                <a:srgbClr val="000000"/>
              </a:buClr>
              <a:buSzPts val="1200"/>
              <a:buFont typeface="Arial"/>
              <a:buChar char="●"/>
              <a:defRPr sz="1200">
                <a:latin typeface="Arial"/>
                <a:ea typeface="Arial"/>
                <a:cs typeface="Arial"/>
                <a:sym typeface="Arial"/>
              </a:defRPr>
            </a:lvl1pPr>
          </a:lstStyle>
          <a:p>
            <a:pPr/>
            <a:r>
              <a:t>Most Americans have substantial room for improvement when it comes to food group intake. The Bar Chart shows on average 80 percent or more of the population ages 1 year and older have intakes below recommendations for vegetables, fruit, and dairy. For grains, most of the population meets or exceeds refined grain recommendations while falling below recommendations for whole grains. More than 50 percent of the population meets or exceeds recommendations for total protein foods, but most do not meet recommendations for the subgroups of seafood and nuts, seeds, and soy products.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hape 341"/>
          <p:cNvSpPr/>
          <p:nvPr>
            <p:ph type="sldImg"/>
          </p:nvPr>
        </p:nvSpPr>
        <p:spPr>
          <a:prstGeom prst="rect">
            <a:avLst/>
          </a:prstGeom>
        </p:spPr>
        <p:txBody>
          <a:bodyPr/>
          <a:lstStyle/>
          <a:p>
            <a:pPr/>
          </a:p>
        </p:txBody>
      </p:sp>
      <p:sp>
        <p:nvSpPr>
          <p:cNvPr id="342" name="Shape 342"/>
          <p:cNvSpPr/>
          <p:nvPr>
            <p:ph type="body" sz="quarter" idx="1"/>
          </p:nvPr>
        </p:nvSpPr>
        <p:spPr>
          <a:prstGeom prst="rect">
            <a:avLst/>
          </a:prstGeom>
        </p:spPr>
        <p:txBody>
          <a:bodyPr/>
          <a:lstStyle>
            <a:lvl1pPr marL="457200" indent="-298450" defTabSz="914400">
              <a:lnSpc>
                <a:spcPct val="100000"/>
              </a:lnSpc>
              <a:buClr>
                <a:srgbClr val="000000"/>
              </a:buClr>
              <a:buSzPts val="1100"/>
              <a:buFont typeface="Arial"/>
              <a:buChar char="●"/>
              <a:defRPr sz="1100">
                <a:latin typeface="Arial"/>
                <a:ea typeface="Arial"/>
                <a:cs typeface="Arial"/>
                <a:sym typeface="Arial"/>
              </a:defRPr>
            </a:lvl1pPr>
          </a:lstStyle>
          <a:p>
            <a:pPr/>
            <a:r>
              <a:t>The following slides provide details about each food group and can be deleted for shorter presentations.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Shape 365"/>
          <p:cNvSpPr/>
          <p:nvPr>
            <p:ph type="sldImg"/>
          </p:nvPr>
        </p:nvSpPr>
        <p:spPr>
          <a:prstGeom prst="rect">
            <a:avLst/>
          </a:prstGeom>
        </p:spPr>
        <p:txBody>
          <a:bodyPr/>
          <a:lstStyle/>
          <a:p>
            <a:pPr/>
          </a:p>
        </p:txBody>
      </p:sp>
      <p:sp>
        <p:nvSpPr>
          <p:cNvPr id="366" name="Shape 366"/>
          <p:cNvSpPr/>
          <p:nvPr>
            <p:ph type="body" sz="quarter" idx="1"/>
          </p:nvPr>
        </p:nvSpPr>
        <p:spPr>
          <a:prstGeom prst="rect">
            <a:avLst/>
          </a:prstGeom>
        </p:spPr>
        <p:txBody>
          <a:bodyPr/>
          <a:lstStyle>
            <a:lvl1pPr marL="457200" indent="-298450" defTabSz="914400">
              <a:lnSpc>
                <a:spcPct val="100000"/>
              </a:lnSpc>
              <a:buClr>
                <a:srgbClr val="000000"/>
              </a:buClr>
              <a:buSzPts val="1100"/>
              <a:buFont typeface="Arial"/>
              <a:buChar char="●"/>
              <a:defRPr sz="1100">
                <a:latin typeface="Arial"/>
                <a:ea typeface="Arial"/>
                <a:cs typeface="Arial"/>
                <a:sym typeface="Arial"/>
              </a:defRPr>
            </a:lvl1pPr>
          </a:lstStyle>
          <a:p>
            <a:pPr/>
            <a:r>
              <a:t>For more information about best sources of seafood see:https://www.epa.gov/fish-tech/epa-fda-advice-about-eating-fish-and-shellfish#:~:text=EPA%20and%20FDA%20provide%20advice%20on%20eating%20fish,the%20risk%20of%20heart%20disease-related%20deaths%20and%20obesity.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8" name="Shape 378"/>
          <p:cNvSpPr/>
          <p:nvPr>
            <p:ph type="sldImg"/>
          </p:nvPr>
        </p:nvSpPr>
        <p:spPr>
          <a:prstGeom prst="rect">
            <a:avLst/>
          </a:prstGeom>
        </p:spPr>
        <p:txBody>
          <a:bodyPr/>
          <a:lstStyle/>
          <a:p>
            <a:pPr/>
          </a:p>
        </p:txBody>
      </p:sp>
      <p:sp>
        <p:nvSpPr>
          <p:cNvPr id="379" name="Shape 379"/>
          <p:cNvSpPr/>
          <p:nvPr>
            <p:ph type="body" sz="quarter" idx="1"/>
          </p:nvPr>
        </p:nvSpPr>
        <p:spPr>
          <a:prstGeom prst="rect">
            <a:avLst/>
          </a:prstGeom>
        </p:spPr>
        <p:txBody>
          <a:bodyPr/>
          <a:lstStyle/>
          <a:p>
            <a:pPr marL="457200" indent="-298450" defTabSz="914400">
              <a:lnSpc>
                <a:spcPct val="100000"/>
              </a:lnSpc>
              <a:buClr>
                <a:srgbClr val="000000"/>
              </a:buClr>
              <a:buSzPts val="1100"/>
              <a:buFont typeface="Arial"/>
              <a:buChar char="●"/>
              <a:defRPr sz="1100">
                <a:latin typeface="Arial"/>
                <a:ea typeface="Arial"/>
                <a:cs typeface="Arial"/>
                <a:sym typeface="Arial"/>
              </a:defRPr>
            </a:pPr>
            <a:r>
              <a:t>Dietary patterns include both foods and beverages. </a:t>
            </a:r>
            <a:r>
              <a:rPr sz="2400"/>
              <a:t>When choosing beverages in a healthy dietary pattern, both the calories and nutrients that they provide are important considerations. Beverages that are calorie-free—especially water—or that contribute beneficial nutrients, such as fat-free and low-fat milk and 100% juice, should be the primary beverages consumed. Coffee, tea, and flavored waters also are options, but the most nutrient-dense options for these beverages include little, if any, sweeteners or cream. Sugar-sweetened beverages and alcohol are discussed in greater detail under Guideline 4.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4" name="Shape 384"/>
          <p:cNvSpPr/>
          <p:nvPr>
            <p:ph type="sldImg"/>
          </p:nvPr>
        </p:nvSpPr>
        <p:spPr>
          <a:prstGeom prst="rect">
            <a:avLst/>
          </a:prstGeom>
        </p:spPr>
        <p:txBody>
          <a:bodyPr/>
          <a:lstStyle/>
          <a:p>
            <a:pPr/>
          </a:p>
        </p:txBody>
      </p:sp>
      <p:sp>
        <p:nvSpPr>
          <p:cNvPr id="385" name="Shape 385"/>
          <p:cNvSpPr/>
          <p:nvPr>
            <p:ph type="body" sz="quarter" idx="1"/>
          </p:nvPr>
        </p:nvSpPr>
        <p:spPr>
          <a:prstGeom prst="rect">
            <a:avLst/>
          </a:prstGeom>
        </p:spPr>
        <p:txBody>
          <a:bodyPr/>
          <a:lstStyle/>
          <a:p>
            <a:pPr marL="457200" indent="-298450" defTabSz="914400">
              <a:lnSpc>
                <a:spcPct val="100000"/>
              </a:lnSpc>
              <a:buClr>
                <a:srgbClr val="000000"/>
              </a:buClr>
              <a:buSzPts val="1200"/>
              <a:buFont typeface="Arial"/>
              <a:buChar char="●"/>
              <a:defRPr sz="1200">
                <a:latin typeface="Arial"/>
                <a:ea typeface="Arial"/>
                <a:cs typeface="Arial"/>
                <a:sym typeface="Arial"/>
              </a:defRPr>
            </a:pPr>
            <a:r>
              <a:t>Added sugars account on average for almost 270 calories—or more than 13 percent of total calories—per day in the U.S. population. As shown on this slide, the major sources of added sugars in typical U.S. diets are sugar-sweetened beverages, desserts and sweet snacks, sweetened coffee and tea, and candy. Together, these food categories make up more than half of the intake of all added sugars while contributing very little to food group recommendations. </a:t>
            </a:r>
            <a:endParaRPr sz="2200"/>
          </a:p>
          <a:p>
            <a:pPr marL="228600" defTabSz="914400">
              <a:lnSpc>
                <a:spcPct val="100000"/>
              </a:lnSpc>
              <a:defRPr sz="1100">
                <a:latin typeface="Arial"/>
                <a:ea typeface="Arial"/>
                <a:cs typeface="Arial"/>
                <a:sym typeface="Arial"/>
              </a:defRPr>
            </a:pPr>
            <a:endParaRPr sz="2400"/>
          </a:p>
          <a:p>
            <a:pPr marL="457200" indent="-298450" defTabSz="914400">
              <a:lnSpc>
                <a:spcPct val="100000"/>
              </a:lnSpc>
              <a:buClr>
                <a:srgbClr val="000000"/>
              </a:buClr>
              <a:buSzPts val="1200"/>
              <a:buFont typeface="Arial"/>
              <a:buChar char="●"/>
              <a:defRPr sz="1200">
                <a:latin typeface="Arial"/>
                <a:ea typeface="Arial"/>
                <a:cs typeface="Arial"/>
                <a:sym typeface="Arial"/>
              </a:defRPr>
            </a:pPr>
            <a:r>
              <a:t>Individuals have many potential options for reducing the intake of added sugars, including reducing the intake of major sources of added sugars. Strategies include reducing portions, consuming these items less often, and selecting options low in added sugars.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Shape 390"/>
          <p:cNvSpPr/>
          <p:nvPr>
            <p:ph type="sldImg"/>
          </p:nvPr>
        </p:nvSpPr>
        <p:spPr>
          <a:prstGeom prst="rect">
            <a:avLst/>
          </a:prstGeom>
        </p:spPr>
        <p:txBody>
          <a:bodyPr/>
          <a:lstStyle/>
          <a:p>
            <a:pPr/>
          </a:p>
        </p:txBody>
      </p:sp>
      <p:sp>
        <p:nvSpPr>
          <p:cNvPr id="391" name="Shape 391"/>
          <p:cNvSpPr/>
          <p:nvPr>
            <p:ph type="body" sz="quarter" idx="1"/>
          </p:nvPr>
        </p:nvSpPr>
        <p:spPr>
          <a:prstGeom prst="rect">
            <a:avLst/>
          </a:prstGeom>
        </p:spPr>
        <p:txBody>
          <a:bodyPr/>
          <a:lstStyle/>
          <a:p>
            <a:pPr marL="457200" indent="-298450" defTabSz="914400">
              <a:lnSpc>
                <a:spcPct val="100000"/>
              </a:lnSpc>
              <a:buClr>
                <a:srgbClr val="000000"/>
              </a:buClr>
              <a:buSzPts val="1200"/>
              <a:buFont typeface="Arial"/>
              <a:buChar char="●"/>
              <a:defRPr sz="1200">
                <a:latin typeface="Arial"/>
                <a:ea typeface="Arial"/>
                <a:cs typeface="Arial"/>
                <a:sym typeface="Arial"/>
              </a:defRPr>
            </a:pPr>
            <a:r>
              <a:t>Current average intakes of saturated fat are 11 percent of calories. Only 23 percent of individuals consume amounts of saturated fat consistent with the limit of less than 10 percent of calories. As shown on this slide, the main sources of saturated fat in the U.S. diet include sandwiches, including burgers, tacos, and burritos; desserts and sweet snacks; and rice, pasta, and other grain-based mixed dishes. Saturated fat is commonly found in higher amounts in high-fat meat, full-fat dairy products (e.g., whole milk, ice cream, cheese), butter, coconut oil, and palm kernel and palm oil. </a:t>
            </a:r>
            <a:endParaRPr sz="2200"/>
          </a:p>
          <a:p>
            <a:pPr marL="228600" defTabSz="914400">
              <a:lnSpc>
                <a:spcPct val="100000"/>
              </a:lnSpc>
              <a:defRPr sz="1100">
                <a:latin typeface="Arial"/>
                <a:ea typeface="Arial"/>
                <a:cs typeface="Arial"/>
                <a:sym typeface="Arial"/>
              </a:defRPr>
            </a:pPr>
            <a:endParaRPr sz="2400"/>
          </a:p>
          <a:p>
            <a:pPr marL="457200" indent="-298450" defTabSz="914400">
              <a:lnSpc>
                <a:spcPct val="100000"/>
              </a:lnSpc>
              <a:buClr>
                <a:srgbClr val="000000"/>
              </a:buClr>
              <a:buSzPts val="1200"/>
              <a:buFont typeface="Arial"/>
              <a:buChar char="●"/>
              <a:defRPr sz="1200">
                <a:latin typeface="Arial"/>
                <a:ea typeface="Arial"/>
                <a:cs typeface="Arial"/>
                <a:sym typeface="Arial"/>
              </a:defRPr>
            </a:pPr>
            <a:r>
              <a:t>Strategies to lower saturated fat intake include reducing intakes of dessert and sweet snacks by consuming smaller portion sizes and eating these foods less often. Additional strategies include reading food labels to choose packaged foods lower in saturated fats and choosing lower fat forms of foods and beverages (e.g., fat-free or low-fat milk instead of 2 percent or whole milk; lean rather than fatty cuts of meat). When cooking and purchasing meals, select lean meat and lower fat cheese in place of high-fat meats and regular cheese—or replace them with ingredients with oils, such as nuts, seeds, or avocado. Cook and purchase products made with oils higher in polyunsaturated and monounsaturated fat (e.g., canola, corn, olive, peanut, safflower, soybean, and sunflower) rather than butter, shortening, or coconut or palm oils.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6" name="Shape 396"/>
          <p:cNvSpPr/>
          <p:nvPr>
            <p:ph type="sldImg"/>
          </p:nvPr>
        </p:nvSpPr>
        <p:spPr>
          <a:prstGeom prst="rect">
            <a:avLst/>
          </a:prstGeom>
        </p:spPr>
        <p:txBody>
          <a:bodyPr/>
          <a:lstStyle/>
          <a:p>
            <a:pPr/>
          </a:p>
        </p:txBody>
      </p:sp>
      <p:sp>
        <p:nvSpPr>
          <p:cNvPr id="397" name="Shape 397"/>
          <p:cNvSpPr/>
          <p:nvPr>
            <p:ph type="body" sz="quarter" idx="1"/>
          </p:nvPr>
        </p:nvSpPr>
        <p:spPr>
          <a:prstGeom prst="rect">
            <a:avLst/>
          </a:prstGeom>
        </p:spPr>
        <p:txBody>
          <a:bodyPr/>
          <a:lstStyle/>
          <a:p>
            <a:pPr marL="457200" indent="-298450" defTabSz="914400">
              <a:lnSpc>
                <a:spcPct val="100000"/>
              </a:lnSpc>
              <a:buClr>
                <a:srgbClr val="000000"/>
              </a:buClr>
              <a:buSzPts val="1200"/>
              <a:buFont typeface="Arial"/>
              <a:buChar char="●"/>
              <a:defRPr sz="1200">
                <a:latin typeface="Arial"/>
                <a:ea typeface="Arial"/>
                <a:cs typeface="Arial"/>
                <a:sym typeface="Arial"/>
              </a:defRPr>
            </a:pPr>
            <a:r>
              <a:t>Average intakes of sodium are high across the U.S. population compared to the CDRRs. Average intakes for those ages 1 and older is 3,393 milligrams per day, with a range of about 2,000 to 5,000 mg per day. Only a small proportion of total sodium intake is from sodium inherent in foods or from salt added in home cooking or at the table. Most sodium consumed in the United States comes from salt added during commercial food processing and preparation, including foods prepared at restaurants. </a:t>
            </a:r>
            <a:endParaRPr sz="2200"/>
          </a:p>
          <a:p>
            <a:pPr marL="228600" defTabSz="914400">
              <a:lnSpc>
                <a:spcPct val="100000"/>
              </a:lnSpc>
              <a:defRPr sz="1100">
                <a:latin typeface="Arial"/>
                <a:ea typeface="Arial"/>
                <a:cs typeface="Arial"/>
                <a:sym typeface="Arial"/>
              </a:defRPr>
            </a:pPr>
            <a:endParaRPr sz="2400"/>
          </a:p>
          <a:p>
            <a:pPr marL="457200" indent="-298450" defTabSz="914400">
              <a:lnSpc>
                <a:spcPct val="100000"/>
              </a:lnSpc>
              <a:buClr>
                <a:srgbClr val="000000"/>
              </a:buClr>
              <a:buSzPts val="1200"/>
              <a:buFont typeface="Arial"/>
              <a:buChar char="●"/>
              <a:defRPr sz="1200">
                <a:latin typeface="Arial"/>
                <a:ea typeface="Arial"/>
                <a:cs typeface="Arial"/>
                <a:sym typeface="Arial"/>
              </a:defRPr>
            </a:pPr>
            <a:r>
              <a:t>As this slide illustrates, sodium is found in foods from almost all food categories across the food supply, including mixed dishes such as sandwiches, burgers, and tacos; rice, pasta, and grain dishes; pizza; meat, poultry, and seafood dishes; and soups. Calorie intake is highly associated with sodium intake (i.e., the more foods and beverages people consume, the more sodium they tend to consume). </a:t>
            </a:r>
            <a:endParaRPr sz="2200"/>
          </a:p>
          <a:p>
            <a:pPr marL="228600" defTabSz="914400">
              <a:lnSpc>
                <a:spcPct val="100000"/>
              </a:lnSpc>
              <a:defRPr sz="1100">
                <a:latin typeface="Arial"/>
                <a:ea typeface="Arial"/>
                <a:cs typeface="Arial"/>
                <a:sym typeface="Arial"/>
              </a:defRPr>
            </a:pPr>
            <a:endParaRPr sz="2400"/>
          </a:p>
          <a:p>
            <a:pPr marL="457200" indent="-298450" defTabSz="914400">
              <a:lnSpc>
                <a:spcPct val="100000"/>
              </a:lnSpc>
              <a:buClr>
                <a:srgbClr val="000000"/>
              </a:buClr>
              <a:buSzPts val="1200"/>
              <a:buFont typeface="Arial"/>
              <a:buChar char="●"/>
              <a:defRPr sz="1200">
                <a:latin typeface="Arial"/>
                <a:ea typeface="Arial"/>
                <a:cs typeface="Arial"/>
                <a:sym typeface="Arial"/>
              </a:defRPr>
            </a:pPr>
            <a:r>
              <a:t>Because sodium is found in so many foods, multiple strategies should be implemented to reduce sodium intake to the recommended limits. Careful choices are needed in all food groups to reduce intake. Strategies to lower sodium intake include cooking at home more often; using the Nutrition Facts label to choose products with less sodium, reduced sodium, or no-salt-added, etc.; and flavoring foods with herbs and spices instead of salt based on personal and cultural foodways.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Shape 402"/>
          <p:cNvSpPr/>
          <p:nvPr>
            <p:ph type="sldImg"/>
          </p:nvPr>
        </p:nvSpPr>
        <p:spPr>
          <a:prstGeom prst="rect">
            <a:avLst/>
          </a:prstGeom>
        </p:spPr>
        <p:txBody>
          <a:bodyPr/>
          <a:lstStyle/>
          <a:p>
            <a:pPr/>
          </a:p>
        </p:txBody>
      </p:sp>
      <p:sp>
        <p:nvSpPr>
          <p:cNvPr id="403" name="Shape 403"/>
          <p:cNvSpPr/>
          <p:nvPr>
            <p:ph type="body" sz="quarter" idx="1"/>
          </p:nvPr>
        </p:nvSpPr>
        <p:spPr>
          <a:prstGeom prst="rect">
            <a:avLst/>
          </a:prstGeom>
        </p:spPr>
        <p:txBody>
          <a:bodyPr/>
          <a:lstStyle/>
          <a:p>
            <a:pPr marL="457200" indent="-298450" defTabSz="914400">
              <a:lnSpc>
                <a:spcPct val="100000"/>
              </a:lnSpc>
              <a:buClr>
                <a:srgbClr val="000000"/>
              </a:buClr>
              <a:buSzPts val="1100"/>
              <a:buFont typeface="Arial"/>
              <a:buChar char="●"/>
              <a:defRPr sz="1100">
                <a:latin typeface="Arial"/>
                <a:ea typeface="Arial"/>
                <a:cs typeface="Arial"/>
                <a:sym typeface="Arial"/>
              </a:defRPr>
            </a:pPr>
            <a:r>
              <a:t>The fourth Guideline is to </a:t>
            </a:r>
            <a:r>
              <a:rPr sz="2400"/>
              <a:t>limit foods and beverages higher in added sugars, saturated fat, and sodium, and limit alcoholic beverages.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Shape 409"/>
          <p:cNvSpPr/>
          <p:nvPr>
            <p:ph type="sldImg"/>
          </p:nvPr>
        </p:nvSpPr>
        <p:spPr>
          <a:prstGeom prst="rect">
            <a:avLst/>
          </a:prstGeom>
        </p:spPr>
        <p:txBody>
          <a:bodyPr/>
          <a:lstStyle/>
          <a:p>
            <a:pPr/>
          </a:p>
        </p:txBody>
      </p:sp>
      <p:sp>
        <p:nvSpPr>
          <p:cNvPr id="410" name="Shape 410"/>
          <p:cNvSpPr/>
          <p:nvPr>
            <p:ph type="body" sz="quarter" idx="1"/>
          </p:nvPr>
        </p:nvSpPr>
        <p:spPr>
          <a:prstGeom prst="rect">
            <a:avLst/>
          </a:prstGeom>
        </p:spPr>
        <p:txBody>
          <a:bodyPr/>
          <a:lstStyle>
            <a:lvl1pPr defTabSz="914400">
              <a:lnSpc>
                <a:spcPct val="100000"/>
              </a:lnSpc>
              <a:defRPr sz="1200">
                <a:latin typeface="Arial"/>
                <a:ea typeface="Arial"/>
                <a:cs typeface="Arial"/>
                <a:sym typeface="Arial"/>
              </a:defRPr>
            </a:lvl1pPr>
          </a:lstStyle>
          <a:p>
            <a:pPr/>
            <a:r>
              <a:t>The first image is a typical meal and the second image demonstrates improvements to the meal to make it more nutrient-dense. The typical meal contains 1,120 calories and after the more nutrient-dense meal contains 715 calories. Shifts to improve nutrient-density include changing white rice to a smaller portion of brown rice, using reduced sodium black beans, increasing the amount of vegetables, and reducing saturated fat through reduced fat shredded cheese and removing the sour cream. Choosing unsweetened iced tea instead of sweetened tea reduces added sugars in this meal.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1" name="Shape 251"/>
          <p:cNvSpPr/>
          <p:nvPr>
            <p:ph type="sldImg"/>
          </p:nvPr>
        </p:nvSpPr>
        <p:spPr>
          <a:prstGeom prst="rect">
            <a:avLst/>
          </a:prstGeom>
        </p:spPr>
        <p:txBody>
          <a:bodyPr/>
          <a:lstStyle/>
          <a:p>
            <a:pPr/>
          </a:p>
        </p:txBody>
      </p:sp>
      <p:sp>
        <p:nvSpPr>
          <p:cNvPr id="252" name="Shape 252"/>
          <p:cNvSpPr/>
          <p:nvPr>
            <p:ph type="body" sz="quarter" idx="1"/>
          </p:nvPr>
        </p:nvSpPr>
        <p:spPr>
          <a:prstGeom prst="rect">
            <a:avLst/>
          </a:prstGeom>
        </p:spPr>
        <p:txBody>
          <a:bodyPr/>
          <a:lstStyle/>
          <a:p>
            <a:pPr marL="171450" indent="-171450" defTabSz="914400">
              <a:lnSpc>
                <a:spcPct val="100000"/>
              </a:lnSpc>
              <a:buClr>
                <a:srgbClr val="000000"/>
              </a:buClr>
              <a:buSzPts val="1200"/>
              <a:buFont typeface="Arial"/>
              <a:buChar char="•"/>
              <a:defRPr sz="1200">
                <a:latin typeface="Arial"/>
                <a:ea typeface="Arial"/>
                <a:cs typeface="Arial"/>
                <a:sym typeface="Arial"/>
              </a:defRPr>
            </a:pPr>
            <a:r>
              <a:t>The U.S. Departments of Agriculture (USDA) and of Health and Human Services (HHS) update the </a:t>
            </a:r>
            <a:r>
              <a:rPr i="1"/>
              <a:t>Dietary Guidelines </a:t>
            </a:r>
            <a:r>
              <a:t>at least every 5 years, based on the current science.</a:t>
            </a:r>
            <a:endParaRPr sz="2200"/>
          </a:p>
          <a:p>
            <a:pPr marL="171450" indent="-171450" defTabSz="914400">
              <a:lnSpc>
                <a:spcPct val="100000"/>
              </a:lnSpc>
              <a:buClr>
                <a:srgbClr val="000000"/>
              </a:buClr>
              <a:buSzPts val="1100"/>
              <a:buFont typeface="Arial"/>
              <a:buChar char="•"/>
              <a:defRPr sz="1100">
                <a:latin typeface="Arial"/>
                <a:ea typeface="Arial"/>
                <a:cs typeface="Arial"/>
                <a:sym typeface="Arial"/>
              </a:defRPr>
            </a:pPr>
            <a:r>
              <a:t>A fundamental premise of the </a:t>
            </a:r>
            <a:r>
              <a:rPr i="1"/>
              <a:t>Dietary Guidelines </a:t>
            </a:r>
            <a:r>
              <a:t>is that everyone, no matter their age, race, or ethnicity, economic circumstances, or health status, can benefit from shifting food and beverage choices to better support healthy dietary patterns.</a:t>
            </a:r>
            <a:endParaRPr sz="2200"/>
          </a:p>
          <a:p>
            <a:pPr marL="171450" indent="-171450" defTabSz="914400">
              <a:lnSpc>
                <a:spcPct val="100000"/>
              </a:lnSpc>
              <a:buClr>
                <a:srgbClr val="000000"/>
              </a:buClr>
              <a:buSzPts val="1200"/>
              <a:buFont typeface="Arial"/>
              <a:buChar char="•"/>
              <a:defRPr sz="1200">
                <a:latin typeface="Arial"/>
                <a:ea typeface="Arial"/>
                <a:cs typeface="Arial"/>
                <a:sym typeface="Arial"/>
              </a:defRPr>
            </a:pPr>
            <a:r>
              <a:t>Although many recommendations have remained relatively consistent over time, the </a:t>
            </a:r>
            <a:r>
              <a:rPr i="1"/>
              <a:t>Dietary Guidelines </a:t>
            </a:r>
            <a:r>
              <a:t>also has evolved as scientific knowledge has grown. The </a:t>
            </a:r>
            <a:r>
              <a:rPr i="1"/>
              <a:t>2020-2025 Dietary Guidelines for Americans </a:t>
            </a:r>
            <a:r>
              <a:t>reflects this in three important ways.</a:t>
            </a:r>
            <a:endParaRPr sz="2200"/>
          </a:p>
          <a:p>
            <a:pPr lvl="1" marL="685800" indent="-228600" defTabSz="914400">
              <a:lnSpc>
                <a:spcPct val="100000"/>
              </a:lnSpc>
              <a:buClr>
                <a:srgbClr val="000000"/>
              </a:buClr>
              <a:buSzPts val="1200"/>
              <a:buAutoNum type="arabicPeriod" startAt="1"/>
              <a:defRPr sz="1200">
                <a:latin typeface="Arial"/>
                <a:ea typeface="Arial"/>
                <a:cs typeface="Arial"/>
                <a:sym typeface="Arial"/>
              </a:defRPr>
            </a:pPr>
            <a:r>
              <a:t>The first is its recognition that diet-related chronic diseases, such as cardiovascular disease, type 2 diabetes, obesity, and some types of cancer, are very prevalent among Americans and pose a major public health problem. </a:t>
            </a:r>
            <a:endParaRPr sz="2200"/>
          </a:p>
          <a:p>
            <a:pPr lvl="1" marL="685800" indent="-228600" defTabSz="914400">
              <a:lnSpc>
                <a:spcPct val="100000"/>
              </a:lnSpc>
              <a:buClr>
                <a:srgbClr val="000000"/>
              </a:buClr>
              <a:buSzPts val="1200"/>
              <a:buAutoNum type="arabicPeriod" startAt="1"/>
              <a:defRPr sz="1200">
                <a:latin typeface="Arial"/>
                <a:ea typeface="Arial"/>
                <a:cs typeface="Arial"/>
                <a:sym typeface="Arial"/>
              </a:defRPr>
            </a:pPr>
            <a:r>
              <a:t>The second is its focus on dietary patterns. Researchers and public health experts understand that nutrients and foods are not consumed in isolation. Rather, people consume them in various combinations over time—a dietary pattern—and these foods and beverages act synergistically to affect health. The </a:t>
            </a:r>
            <a:r>
              <a:rPr i="1"/>
              <a:t>2020-2025 Dietary Guidelines </a:t>
            </a:r>
            <a:r>
              <a:t>carries forward this emphasis on the importance of a healthy dietary pattern as a whole— rather than on individual nutrients, foods, or food groups in isolation.</a:t>
            </a:r>
            <a:endParaRPr sz="2200"/>
          </a:p>
          <a:p>
            <a:pPr lvl="1" marL="685800" indent="-228600" defTabSz="914400">
              <a:lnSpc>
                <a:spcPct val="100000"/>
              </a:lnSpc>
              <a:buClr>
                <a:srgbClr val="000000"/>
              </a:buClr>
              <a:buSzPts val="1200"/>
              <a:buAutoNum type="arabicPeriod" startAt="1"/>
              <a:defRPr sz="1200">
                <a:latin typeface="Arial"/>
                <a:ea typeface="Arial"/>
                <a:cs typeface="Arial"/>
                <a:sym typeface="Arial"/>
              </a:defRPr>
            </a:pPr>
            <a:r>
              <a:t>The third is its focus on a lifespan approach. This edition of the </a:t>
            </a:r>
            <a:r>
              <a:rPr i="1"/>
              <a:t>Dietary Guidelines </a:t>
            </a:r>
            <a:r>
              <a:t>highlights the importance of encouraging healthy dietary patterns at every life stage from infancy through older adulthood. For the first time since the 1985 edition, the </a:t>
            </a:r>
            <a:r>
              <a:rPr i="1"/>
              <a:t>2020- 2025 Dietary Guidelines </a:t>
            </a:r>
            <a:r>
              <a:t>includes recommendations for healthy dietary patterns for infants and toddlers.</a:t>
            </a:r>
            <a:endParaRPr sz="2200"/>
          </a:p>
          <a:p>
            <a:pPr marL="228600" defTabSz="914400">
              <a:lnSpc>
                <a:spcPct val="100000"/>
              </a:lnSpc>
              <a:defRPr sz="1100">
                <a:latin typeface="Arial"/>
                <a:ea typeface="Arial"/>
                <a:cs typeface="Arial"/>
                <a:sym typeface="Arial"/>
              </a:defRPr>
            </a:pPr>
            <a:endParaRPr sz="2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5" name="Shape 415"/>
          <p:cNvSpPr/>
          <p:nvPr>
            <p:ph type="sldImg"/>
          </p:nvPr>
        </p:nvSpPr>
        <p:spPr>
          <a:prstGeom prst="rect">
            <a:avLst/>
          </a:prstGeom>
        </p:spPr>
        <p:txBody>
          <a:bodyPr/>
          <a:lstStyle/>
          <a:p>
            <a:pPr/>
          </a:p>
        </p:txBody>
      </p:sp>
      <p:sp>
        <p:nvSpPr>
          <p:cNvPr id="416" name="Shape 416"/>
          <p:cNvSpPr/>
          <p:nvPr>
            <p:ph type="body" sz="quarter" idx="1"/>
          </p:nvPr>
        </p:nvSpPr>
        <p:spPr>
          <a:prstGeom prst="rect">
            <a:avLst/>
          </a:prstGeom>
        </p:spPr>
        <p:txBody>
          <a:bodyPr/>
          <a:lstStyle/>
          <a:p>
            <a:pPr marL="457200" indent="-298450" defTabSz="914400">
              <a:lnSpc>
                <a:spcPct val="100000"/>
              </a:lnSpc>
              <a:buClr>
                <a:srgbClr val="000000"/>
              </a:buClr>
              <a:buSzPts val="1200"/>
              <a:buFont typeface="Arial"/>
              <a:buChar char="●"/>
              <a:defRPr sz="1200">
                <a:latin typeface="Arial"/>
                <a:ea typeface="Arial"/>
                <a:cs typeface="Arial"/>
                <a:sym typeface="Arial"/>
              </a:defRPr>
            </a:pPr>
            <a:r>
              <a:t>Current inadequate intake of nutrient-dense foods and beverages across food groups has resulted in underconsumption of some nutrients and dietary components. Calcium, potassium, dietary fiber, and vitamin D are considered dietary components of public health concern for the general U.S. population because low intakes are associated with health concerns. Additional dietary components that are underconsumed during specific life stages are highlighted in each chapter. </a:t>
            </a:r>
            <a:endParaRPr sz="2200"/>
          </a:p>
          <a:p>
            <a:pPr marL="228600" defTabSz="914400">
              <a:lnSpc>
                <a:spcPct val="100000"/>
              </a:lnSpc>
              <a:defRPr sz="1100">
                <a:latin typeface="Arial"/>
                <a:ea typeface="Arial"/>
                <a:cs typeface="Arial"/>
                <a:sym typeface="Arial"/>
              </a:defRPr>
            </a:pPr>
            <a:endParaRPr sz="2400"/>
          </a:p>
          <a:p>
            <a:pPr marL="457200" indent="-298450" defTabSz="914400">
              <a:lnSpc>
                <a:spcPct val="100000"/>
              </a:lnSpc>
              <a:buClr>
                <a:srgbClr val="000000"/>
              </a:buClr>
              <a:buSzPts val="1200"/>
              <a:buFont typeface="Arial"/>
              <a:buChar char="●"/>
              <a:defRPr sz="1200">
                <a:latin typeface="Arial"/>
                <a:ea typeface="Arial"/>
                <a:cs typeface="Arial"/>
                <a:sym typeface="Arial"/>
              </a:defRPr>
            </a:pPr>
            <a:r>
              <a:t>If a healthy dietary pattern is consumed, amounts of calcium, potassium, and dietary fiber can meet recommendations. Individuals should be encouraged to make shifts to increase the intake of vegetables, fruits, beans, whole grains, and dairy to move intakes of these underconsumed dietary components closer to recommendations. In some cases, fortified foods and dietary supplements may be useful in providing one or more nutrients that otherwise may be consumed in less than recommended amounts. </a:t>
            </a:r>
            <a:endParaRPr sz="2200"/>
          </a:p>
          <a:p>
            <a:pPr marL="228600" defTabSz="914400">
              <a:lnSpc>
                <a:spcPct val="100000"/>
              </a:lnSpc>
              <a:defRPr sz="1100">
                <a:latin typeface="Arial"/>
                <a:ea typeface="Arial"/>
                <a:cs typeface="Arial"/>
                <a:sym typeface="Arial"/>
              </a:defRPr>
            </a:pPr>
            <a:endParaRPr sz="2400"/>
          </a:p>
          <a:p>
            <a:pPr marL="457200" indent="-298450" defTabSz="914400">
              <a:lnSpc>
                <a:spcPct val="100000"/>
              </a:lnSpc>
              <a:buClr>
                <a:srgbClr val="000000"/>
              </a:buClr>
              <a:buSzPts val="1200"/>
              <a:buFont typeface="Arial"/>
              <a:buChar char="●"/>
              <a:defRPr sz="1200">
                <a:latin typeface="Arial"/>
                <a:ea typeface="Arial"/>
                <a:cs typeface="Arial"/>
                <a:sym typeface="Arial"/>
              </a:defRPr>
            </a:pPr>
            <a:r>
              <a:t>Vitamin D recommendations are harder to achieve through natural sources from diet alone and would require consuming foods and beverages fortified with vitamin D. In many cases, taking a vitamin D supplement may be appropriate especially when sunlight exposure is limited due to climate or the use of sunscreen. Lists of dietary sources of calcium, potassium, dietary fiber, and vitamin D are available at DietaryGuidelines.gov.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6" name="Shape 256"/>
          <p:cNvSpPr/>
          <p:nvPr>
            <p:ph type="sldImg"/>
          </p:nvPr>
        </p:nvSpPr>
        <p:spPr>
          <a:prstGeom prst="rect">
            <a:avLst/>
          </a:prstGeom>
        </p:spPr>
        <p:txBody>
          <a:bodyPr/>
          <a:lstStyle/>
          <a:p>
            <a:pPr/>
          </a:p>
        </p:txBody>
      </p:sp>
      <p:sp>
        <p:nvSpPr>
          <p:cNvPr id="257" name="Shape 257"/>
          <p:cNvSpPr/>
          <p:nvPr>
            <p:ph type="body" sz="quarter" idx="1"/>
          </p:nvPr>
        </p:nvSpPr>
        <p:spPr>
          <a:prstGeom prst="rect">
            <a:avLst/>
          </a:prstGeom>
        </p:spPr>
        <p:txBody>
          <a:bodyPr/>
          <a:lstStyle/>
          <a:p>
            <a:pPr marL="171450" indent="-171450" defTabSz="914400">
              <a:lnSpc>
                <a:spcPct val="100000"/>
              </a:lnSpc>
              <a:buClr>
                <a:srgbClr val="000000"/>
              </a:buClr>
              <a:buSzPts val="1100"/>
              <a:buFont typeface="Arial"/>
              <a:buChar char="•"/>
              <a:defRPr sz="1100">
                <a:latin typeface="Arial"/>
                <a:ea typeface="Arial"/>
                <a:cs typeface="Arial"/>
                <a:sym typeface="Arial"/>
              </a:defRPr>
            </a:pPr>
            <a:r>
              <a:t>The </a:t>
            </a:r>
            <a:r>
              <a:rPr i="1"/>
              <a:t>Dietary Guidelines </a:t>
            </a:r>
            <a:r>
              <a:t>is an important part of a complex, multifaceted approach to promote health and reduce chronic disease risk. </a:t>
            </a:r>
            <a:endParaRPr sz="2200"/>
          </a:p>
          <a:p>
            <a:pPr marL="171450" indent="-171450" defTabSz="914400">
              <a:lnSpc>
                <a:spcPct val="100000"/>
              </a:lnSpc>
              <a:buClr>
                <a:srgbClr val="000000"/>
              </a:buClr>
              <a:buSzPts val="1100"/>
              <a:buFont typeface="Arial"/>
              <a:buChar char="•"/>
              <a:defRPr sz="1100">
                <a:latin typeface="Arial"/>
                <a:ea typeface="Arial"/>
                <a:cs typeface="Arial"/>
                <a:sym typeface="Arial"/>
              </a:defRPr>
            </a:pPr>
            <a:r>
              <a:t>An important audience is health professionals who work with the general public to help them consume a healthy and nutritionally adequate diet. </a:t>
            </a:r>
            <a:endParaRPr sz="2200"/>
          </a:p>
          <a:p>
            <a:pPr marL="171450" indent="-171450" defTabSz="914400">
              <a:lnSpc>
                <a:spcPct val="100000"/>
              </a:lnSpc>
              <a:buClr>
                <a:srgbClr val="000000"/>
              </a:buClr>
              <a:buSzPts val="1100"/>
              <a:buFont typeface="Arial"/>
              <a:buChar char="•"/>
              <a:defRPr sz="1100">
                <a:latin typeface="Arial"/>
                <a:ea typeface="Arial"/>
                <a:cs typeface="Arial"/>
                <a:sym typeface="Arial"/>
              </a:defRPr>
            </a:pPr>
            <a:r>
              <a:t>Comprehensive, coordinated strategies built on the science-based foundation of the </a:t>
            </a:r>
            <a:r>
              <a:rPr i="1"/>
              <a:t>Dietary Guidelines</a:t>
            </a:r>
            <a:r>
              <a:t>—and a commitment to drive these strategies over time across sectors and settings—can help all Americans consume healthy dietary patterns, achieve and maintain good health, and reduce the risk of chronic diseases.</a:t>
            </a:r>
            <a:endParaRPr sz="2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lvl1pPr marL="457200" indent="-298450" defTabSz="914400">
              <a:lnSpc>
                <a:spcPct val="100000"/>
              </a:lnSpc>
              <a:buClr>
                <a:srgbClr val="000000"/>
              </a:buClr>
              <a:buSzPts val="1200"/>
              <a:buFont typeface="Arial"/>
              <a:buChar char="●"/>
              <a:defRPr sz="1200">
                <a:latin typeface="Arial"/>
                <a:ea typeface="Arial"/>
                <a:cs typeface="Arial"/>
                <a:sym typeface="Arial"/>
              </a:defRPr>
            </a:lvl1pPr>
          </a:lstStyle>
          <a:p>
            <a:pPr/>
            <a:r>
              <a:t>There are four overarching guidelines. The Guidelines have supporting Key Recommendations that explain how they can be met. The Guidelines and their Key Recommendations are presented in more detail on the following slides.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marL="457200" indent="-298450" defTabSz="914400">
              <a:lnSpc>
                <a:spcPct val="100000"/>
              </a:lnSpc>
              <a:buClr>
                <a:srgbClr val="000000"/>
              </a:buClr>
              <a:buSzPts val="1200"/>
              <a:buFont typeface="Arial"/>
              <a:buChar char="●"/>
              <a:defRPr sz="1200">
                <a:latin typeface="Arial"/>
                <a:ea typeface="Arial"/>
                <a:cs typeface="Arial"/>
                <a:sym typeface="Arial"/>
              </a:defRPr>
            </a:pPr>
            <a:r>
              <a:t>The science supporting the </a:t>
            </a:r>
            <a:r>
              <a:rPr i="1"/>
              <a:t>Dietary Guidelines </a:t>
            </a:r>
            <a:r>
              <a:t>is extensively documented in the </a:t>
            </a:r>
            <a:r>
              <a:rPr i="1"/>
              <a:t>Scientific Report of the 2020 Dietary Guidelines Advisory Committee</a:t>
            </a:r>
            <a:r>
              <a:t>, which is available at DietaryGuidelines.gov. The report examined the science on key topics related to diet and health, and the figure on this slide shows outcomes with Strong or Moderate evidence.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2" name="Shape 302"/>
          <p:cNvSpPr/>
          <p:nvPr>
            <p:ph type="sldImg"/>
          </p:nvPr>
        </p:nvSpPr>
        <p:spPr>
          <a:prstGeom prst="rect">
            <a:avLst/>
          </a:prstGeom>
        </p:spPr>
        <p:txBody>
          <a:bodyPr/>
          <a:lstStyle/>
          <a:p>
            <a:pPr/>
          </a:p>
        </p:txBody>
      </p:sp>
      <p:sp>
        <p:nvSpPr>
          <p:cNvPr id="303" name="Shape 303"/>
          <p:cNvSpPr/>
          <p:nvPr>
            <p:ph type="body" sz="quarter" idx="1"/>
          </p:nvPr>
        </p:nvSpPr>
        <p:spPr>
          <a:prstGeom prst="rect">
            <a:avLst/>
          </a:prstGeom>
        </p:spPr>
        <p:txBody>
          <a:bodyPr/>
          <a:lstStyle>
            <a:lvl1pPr marL="457200" indent="-298450" defTabSz="914400">
              <a:lnSpc>
                <a:spcPct val="100000"/>
              </a:lnSpc>
              <a:buClr>
                <a:srgbClr val="000000"/>
              </a:buClr>
              <a:buSzPts val="1100"/>
              <a:buFont typeface="Arial"/>
              <a:buChar char="●"/>
              <a:defRPr sz="1100">
                <a:latin typeface="Arial"/>
                <a:ea typeface="Arial"/>
                <a:cs typeface="Arial"/>
                <a:sym typeface="Arial"/>
              </a:defRPr>
            </a:lvl1pPr>
          </a:lstStyle>
          <a:p>
            <a:pPr/>
            <a:r>
              <a:t>In addition to the Guidelines and Key Recommendations, Chapter 1 provides several dietary principles to help inform decisions about nutrient-dense food and beverage choices to achieve a healthy dietary pattern.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7" name="Shape 307"/>
          <p:cNvSpPr/>
          <p:nvPr>
            <p:ph type="sldImg"/>
          </p:nvPr>
        </p:nvSpPr>
        <p:spPr>
          <a:prstGeom prst="rect">
            <a:avLst/>
          </a:prstGeom>
        </p:spPr>
        <p:txBody>
          <a:bodyPr/>
          <a:lstStyle/>
          <a:p>
            <a:pPr/>
          </a:p>
        </p:txBody>
      </p:sp>
      <p:sp>
        <p:nvSpPr>
          <p:cNvPr id="308" name="Shape 308"/>
          <p:cNvSpPr/>
          <p:nvPr>
            <p:ph type="body" sz="quarter" idx="1"/>
          </p:nvPr>
        </p:nvSpPr>
        <p:spPr>
          <a:prstGeom prst="rect">
            <a:avLst/>
          </a:prstGeom>
        </p:spPr>
        <p:txBody>
          <a:bodyPr/>
          <a:lstStyle/>
          <a:p>
            <a:pPr marL="457200" indent="-298450" defTabSz="914400">
              <a:lnSpc>
                <a:spcPct val="100000"/>
              </a:lnSpc>
              <a:buClr>
                <a:srgbClr val="000000"/>
              </a:buClr>
              <a:buSzPts val="1200"/>
              <a:buFont typeface="Arial"/>
              <a:buChar char="●"/>
              <a:defRPr sz="1200">
                <a:latin typeface="Arial"/>
                <a:ea typeface="Arial"/>
                <a:cs typeface="Arial"/>
                <a:sym typeface="Arial"/>
              </a:defRPr>
            </a:pPr>
            <a:r>
              <a:t>The importance of healthy dietary patterns for health promotion and disease prevention is a focus of </a:t>
            </a:r>
            <a:r>
              <a:rPr i="1"/>
              <a:t>Dietary Guidelines for Americans, 2020-2025</a:t>
            </a:r>
            <a:r>
              <a:t>. </a:t>
            </a:r>
            <a:endParaRPr sz="2200"/>
          </a:p>
          <a:p>
            <a:pPr marL="228600" defTabSz="914400">
              <a:lnSpc>
                <a:spcPct val="100000"/>
              </a:lnSpc>
              <a:defRPr sz="1100">
                <a:latin typeface="Arial"/>
                <a:ea typeface="Arial"/>
                <a:cs typeface="Arial"/>
                <a:sym typeface="Arial"/>
              </a:defRPr>
            </a:pPr>
            <a:endParaRPr sz="2400"/>
          </a:p>
          <a:p>
            <a:pPr marL="457200" indent="-298450" defTabSz="914400">
              <a:lnSpc>
                <a:spcPct val="100000"/>
              </a:lnSpc>
              <a:buClr>
                <a:srgbClr val="000000"/>
              </a:buClr>
              <a:buSzPts val="1200"/>
              <a:buFont typeface="Arial"/>
              <a:buChar char="●"/>
              <a:defRPr sz="1200">
                <a:latin typeface="Arial"/>
                <a:ea typeface="Arial"/>
                <a:cs typeface="Arial"/>
                <a:sym typeface="Arial"/>
              </a:defRPr>
            </a:pPr>
            <a:r>
              <a:t>A dietary pattern is the totality of what individuals habitually eat and drink – the combination of foods and beverages consumed over time – and science shows that these foods and beverages act synergistically to affect health. As a result, the dietary pattern may better predict overall health status and disease risk than individual foods or nutrients</a:t>
            </a:r>
            <a:endParaRPr sz="2200"/>
          </a:p>
          <a:p>
            <a:pPr marL="228600" defTabSz="914400">
              <a:lnSpc>
                <a:spcPct val="100000"/>
              </a:lnSpc>
              <a:defRPr sz="1100">
                <a:latin typeface="Arial"/>
                <a:ea typeface="Arial"/>
                <a:cs typeface="Arial"/>
                <a:sym typeface="Arial"/>
              </a:defRPr>
            </a:pPr>
            <a:endParaRPr sz="2400"/>
          </a:p>
          <a:p>
            <a:pPr marL="457200" indent="-298450" defTabSz="914400">
              <a:lnSpc>
                <a:spcPct val="100000"/>
              </a:lnSpc>
              <a:buClr>
                <a:srgbClr val="000000"/>
              </a:buClr>
              <a:buSzPts val="1200"/>
              <a:buFont typeface="Arial"/>
              <a:buChar char="●"/>
              <a:defRPr sz="1200">
                <a:latin typeface="Arial"/>
                <a:ea typeface="Arial"/>
                <a:cs typeface="Arial"/>
                <a:sym typeface="Arial"/>
              </a:defRPr>
            </a:pPr>
            <a:r>
              <a:t>A healthy dietary pattern consists of nutrient-dense forms of foods and beverages across all food groups, in recommended amounts, and within calorie limits. </a:t>
            </a:r>
            <a:endParaRPr sz="2200"/>
          </a:p>
          <a:p>
            <a:pPr marL="228600" defTabSz="914400">
              <a:lnSpc>
                <a:spcPct val="100000"/>
              </a:lnSpc>
              <a:defRPr sz="1100">
                <a:latin typeface="Arial"/>
                <a:ea typeface="Arial"/>
                <a:cs typeface="Arial"/>
                <a:sym typeface="Arial"/>
              </a:defRPr>
            </a:pPr>
            <a:endParaRPr sz="2400"/>
          </a:p>
          <a:p>
            <a:pPr marL="228600" defTabSz="914400">
              <a:lnSpc>
                <a:spcPct val="100000"/>
              </a:lnSpc>
              <a:defRPr sz="1100">
                <a:latin typeface="Arial"/>
                <a:ea typeface="Arial"/>
                <a:cs typeface="Arial"/>
                <a:sym typeface="Arial"/>
              </a:defRPr>
            </a:pPr>
            <a:endParaRPr sz="2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2" name="Shape 312"/>
          <p:cNvSpPr/>
          <p:nvPr>
            <p:ph type="sldImg"/>
          </p:nvPr>
        </p:nvSpPr>
        <p:spPr>
          <a:prstGeom prst="rect">
            <a:avLst/>
          </a:prstGeom>
        </p:spPr>
        <p:txBody>
          <a:bodyPr/>
          <a:lstStyle/>
          <a:p>
            <a:pPr/>
          </a:p>
        </p:txBody>
      </p:sp>
      <p:sp>
        <p:nvSpPr>
          <p:cNvPr id="313" name="Shape 313"/>
          <p:cNvSpPr/>
          <p:nvPr>
            <p:ph type="body" sz="quarter" idx="1"/>
          </p:nvPr>
        </p:nvSpPr>
        <p:spPr>
          <a:prstGeom prst="rect">
            <a:avLst/>
          </a:prstGeom>
        </p:spPr>
        <p:txBody>
          <a:bodyPr/>
          <a:lstStyle/>
          <a:p>
            <a:pPr marL="457200" indent="-298450" defTabSz="914400">
              <a:lnSpc>
                <a:spcPct val="100000"/>
              </a:lnSpc>
              <a:buClr>
                <a:srgbClr val="000000"/>
              </a:buClr>
              <a:buSzPts val="1200"/>
              <a:buFont typeface="Arial"/>
              <a:buChar char="●"/>
              <a:defRPr sz="1200">
                <a:latin typeface="Arial"/>
                <a:ea typeface="Arial"/>
                <a:cs typeface="Arial"/>
                <a:sym typeface="Arial"/>
              </a:defRPr>
            </a:pPr>
            <a:r>
              <a:t>The total number of calories a person needs each day varies depending on a number of factors, namely the person’s age, sex, height, weight, level of physical activity, and pregnancy or lactation status. Due to reductions in basal metabolic rate that occur with aging, calorie needs generally decrease for adults as they age. In addition, a need to lose, maintain, or gain weight affects how many calories should be consumed. </a:t>
            </a:r>
            <a:endParaRPr sz="2200"/>
          </a:p>
          <a:p>
            <a:pPr marL="228600" defTabSz="914400">
              <a:lnSpc>
                <a:spcPct val="100000"/>
              </a:lnSpc>
              <a:defRPr sz="1100">
                <a:latin typeface="Arial"/>
                <a:ea typeface="Arial"/>
                <a:cs typeface="Arial"/>
                <a:sym typeface="Arial"/>
              </a:defRPr>
            </a:pPr>
            <a:endParaRPr sz="2400"/>
          </a:p>
          <a:p>
            <a:pPr marL="457200" indent="-298450" defTabSz="914400">
              <a:lnSpc>
                <a:spcPct val="100000"/>
              </a:lnSpc>
              <a:buClr>
                <a:srgbClr val="000000"/>
              </a:buClr>
              <a:buSzPts val="1200"/>
              <a:buFont typeface="Arial"/>
              <a:buChar char="●"/>
              <a:defRPr sz="1200">
                <a:latin typeface="Arial"/>
                <a:ea typeface="Arial"/>
                <a:cs typeface="Arial"/>
                <a:sym typeface="Arial"/>
              </a:defRPr>
            </a:pPr>
            <a:r>
              <a:t>The Dietary Guidelines provides estimates of calorie needs based on the Estimated Energy Requirement (EER) equations established by the National Academies of Sciences, Engineering, and Medicine using reference heights and reference weights for each age-sex group. The best way to evaluate calorie intake, in comparison to calorie needs, is by measuring body weight status.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hape 318"/>
          <p:cNvSpPr/>
          <p:nvPr>
            <p:ph type="sldImg"/>
          </p:nvPr>
        </p:nvSpPr>
        <p:spPr>
          <a:prstGeom prst="rect">
            <a:avLst/>
          </a:prstGeom>
        </p:spPr>
        <p:txBody>
          <a:bodyPr/>
          <a:lstStyle/>
          <a:p>
            <a:pPr/>
          </a:p>
        </p:txBody>
      </p:sp>
      <p:sp>
        <p:nvSpPr>
          <p:cNvPr id="319" name="Shape 319"/>
          <p:cNvSpPr/>
          <p:nvPr>
            <p:ph type="body" sz="quarter" idx="1"/>
          </p:nvPr>
        </p:nvSpPr>
        <p:spPr>
          <a:prstGeom prst="rect">
            <a:avLst/>
          </a:prstGeom>
        </p:spPr>
        <p:txBody>
          <a:bodyPr/>
          <a:lstStyle/>
          <a:p>
            <a:pPr marL="457200" indent="-298450" defTabSz="914400">
              <a:lnSpc>
                <a:spcPct val="100000"/>
              </a:lnSpc>
              <a:buClr>
                <a:srgbClr val="000000"/>
              </a:buClr>
              <a:buSzPts val="1200"/>
              <a:buFont typeface="Arial"/>
              <a:buChar char="●"/>
              <a:defRPr sz="1200">
                <a:latin typeface="Arial"/>
                <a:ea typeface="Arial"/>
                <a:cs typeface="Arial"/>
                <a:sym typeface="Arial"/>
              </a:defRPr>
            </a:pPr>
            <a:r>
              <a:t>The importance of nutrient-dense choices is a theme of the </a:t>
            </a:r>
            <a:r>
              <a:rPr i="1"/>
              <a:t>Dietary Guidelines for Americans, 2020-2025</a:t>
            </a:r>
            <a:r>
              <a:t>. </a:t>
            </a:r>
            <a:r>
              <a:rPr sz="2200"/>
              <a:t>Nutrient-dense foods and beverages provide vitamins, minerals, and other health promoting components and have little added sugars, saturated fat, and sodium. </a:t>
            </a:r>
            <a:endParaRPr sz="2200"/>
          </a:p>
          <a:p>
            <a:pPr marL="228600" defTabSz="914400">
              <a:lnSpc>
                <a:spcPct val="100000"/>
              </a:lnSpc>
              <a:defRPr sz="1100">
                <a:latin typeface="Arial"/>
                <a:ea typeface="Arial"/>
                <a:cs typeface="Arial"/>
                <a:sym typeface="Arial"/>
              </a:defRPr>
            </a:pPr>
            <a:endParaRPr sz="2200"/>
          </a:p>
          <a:p>
            <a:pPr marL="457200" indent="-298450" defTabSz="914400">
              <a:lnSpc>
                <a:spcPct val="100000"/>
              </a:lnSpc>
              <a:buClr>
                <a:srgbClr val="000000"/>
              </a:buClr>
              <a:buSzPts val="1100"/>
              <a:buFont typeface="Arial"/>
              <a:buChar char="●"/>
              <a:defRPr sz="1100">
                <a:latin typeface="Arial"/>
                <a:ea typeface="Arial"/>
                <a:cs typeface="Arial"/>
                <a:sym typeface="Arial"/>
              </a:defRPr>
            </a:pPr>
            <a:r>
              <a:t>Vegetables, fruits, whole grains, seafood, eggs, beans, peas, and lentils, unsalted nuts and seeds, fat-free and low-fat dairy products, and lean meats and poultry – when prepared with no or little added sugars, saturated fat, and sodium- are nutrient-dense foods.</a:t>
            </a:r>
            <a:endParaRPr b="1" sz="2200"/>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4.png"/><Relationship Id="rId4" Type="http://schemas.openxmlformats.org/officeDocument/2006/relationships/image" Target="../media/image5.png"/></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 Id="rId4" Type="http://schemas.openxmlformats.org/officeDocument/2006/relationships/image" Target="../media/image5.png"/></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4.png"/><Relationship Id="rId4" Type="http://schemas.openxmlformats.org/officeDocument/2006/relationships/image" Target="../media/image5.png"/></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9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9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0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0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0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1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1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1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2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2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2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2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3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3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4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1_Title Slide">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49" name="Slide Number"/>
          <p:cNvSpPr txBox="1"/>
          <p:nvPr>
            <p:ph type="sldNum" sz="quarter" idx="2"/>
          </p:nvPr>
        </p:nvSpPr>
        <p:spPr>
          <a:xfrm>
            <a:off x="11785600" y="12344400"/>
            <a:ext cx="5689600" cy="736601"/>
          </a:xfrm>
          <a:prstGeom prst="rect">
            <a:avLst/>
          </a:prstGeom>
        </p:spPr>
        <p:txBody>
          <a:bodyPr lIns="91399" tIns="91399" rIns="91399" bIns="91399" anchor="ctr"/>
          <a:lstStyle>
            <a:lvl1pPr algn="r" defTabSz="1828800">
              <a:defRPr sz="2400">
                <a:solidFill>
                  <a:srgbClr val="888888"/>
                </a:solidFill>
                <a:latin typeface="Calibri"/>
                <a:ea typeface="Calibri"/>
                <a:cs typeface="Calibri"/>
                <a:sym typeface="Calibri"/>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_ONLY">
    <p:bg>
      <p:bgPr>
        <a:blipFill rotWithShape="1">
          <a:blip r:embed="rId2"/>
          <a:srcRect l="0" t="0" r="0" b="0"/>
          <a:stretch>
            <a:fillRect/>
          </a:stretch>
        </a:blipFill>
      </p:bgPr>
    </p:bg>
    <p:spTree>
      <p:nvGrpSpPr>
        <p:cNvPr id="1" name=""/>
        <p:cNvGrpSpPr/>
        <p:nvPr/>
      </p:nvGrpSpPr>
      <p:grpSpPr>
        <a:xfrm>
          <a:off x="0" y="0"/>
          <a:ext cx="0" cy="0"/>
          <a:chOff x="0" y="0"/>
          <a:chExt cx="0" cy="0"/>
        </a:xfrm>
      </p:grpSpPr>
      <p:sp>
        <p:nvSpPr>
          <p:cNvPr id="156" name="Title Text"/>
          <p:cNvSpPr txBox="1"/>
          <p:nvPr>
            <p:ph type="title"/>
          </p:nvPr>
        </p:nvSpPr>
        <p:spPr>
          <a:xfrm>
            <a:off x="16276319" y="4206878"/>
            <a:ext cx="7894321" cy="5618770"/>
          </a:xfrm>
          <a:prstGeom prst="rect">
            <a:avLst/>
          </a:prstGeom>
        </p:spPr>
        <p:txBody>
          <a:bodyPr lIns="91399" tIns="91399" rIns="91399" bIns="91399" anchor="ctr"/>
          <a:lstStyle>
            <a:lvl1pPr defTabSz="1828800">
              <a:lnSpc>
                <a:spcPct val="90000"/>
              </a:lnSpc>
              <a:defRPr spc="0" sz="7200">
                <a:latin typeface="Raleway"/>
                <a:ea typeface="Raleway"/>
                <a:cs typeface="Raleway"/>
                <a:sym typeface="Raleway"/>
              </a:defRPr>
            </a:lvl1pPr>
          </a:lstStyle>
          <a:p>
            <a:pPr/>
            <a:r>
              <a:t>Title Text</a:t>
            </a:r>
          </a:p>
        </p:txBody>
      </p:sp>
      <p:pic>
        <p:nvPicPr>
          <p:cNvPr id="157" name="Google Shape;96;p50" descr="Google Shape;96;p50"/>
          <p:cNvPicPr>
            <a:picLocks noChangeAspect="1"/>
          </p:cNvPicPr>
          <p:nvPr/>
        </p:nvPicPr>
        <p:blipFill>
          <a:blip r:embed="rId3">
            <a:extLst/>
          </a:blip>
          <a:stretch>
            <a:fillRect/>
          </a:stretch>
        </p:blipFill>
        <p:spPr>
          <a:xfrm>
            <a:off x="16255848" y="10239702"/>
            <a:ext cx="2755485" cy="626543"/>
          </a:xfrm>
          <a:prstGeom prst="rect">
            <a:avLst/>
          </a:prstGeom>
          <a:ln w="12700">
            <a:miter lim="400000"/>
          </a:ln>
        </p:spPr>
      </p:pic>
      <p:sp>
        <p:nvSpPr>
          <p:cNvPr id="158" name="Slide Number"/>
          <p:cNvSpPr txBox="1"/>
          <p:nvPr>
            <p:ph type="sldNum" sz="quarter" idx="2"/>
          </p:nvPr>
        </p:nvSpPr>
        <p:spPr>
          <a:xfrm>
            <a:off x="23576568" y="12851603"/>
            <a:ext cx="421521" cy="424101"/>
          </a:xfrm>
          <a:prstGeom prst="rect">
            <a:avLst/>
          </a:prstGeom>
        </p:spPr>
        <p:txBody>
          <a:bodyPr lIns="91399" tIns="91399" rIns="91399" bIns="91399" anchor="t"/>
          <a:lstStyle>
            <a:lvl1pPr algn="r" defTabSz="1828800">
              <a:defRPr sz="1600">
                <a:latin typeface="Roboto"/>
                <a:ea typeface="Roboto"/>
                <a:cs typeface="Roboto"/>
                <a:sym typeface="Roboto"/>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Guideline 4">
    <p:spTree>
      <p:nvGrpSpPr>
        <p:cNvPr id="1" name=""/>
        <p:cNvGrpSpPr/>
        <p:nvPr/>
      </p:nvGrpSpPr>
      <p:grpSpPr>
        <a:xfrm>
          <a:off x="0" y="0"/>
          <a:ext cx="0" cy="0"/>
          <a:chOff x="0" y="0"/>
          <a:chExt cx="0" cy="0"/>
        </a:xfrm>
      </p:grpSpPr>
      <p:sp>
        <p:nvSpPr>
          <p:cNvPr id="165" name="Title Text"/>
          <p:cNvSpPr txBox="1"/>
          <p:nvPr>
            <p:ph type="title"/>
          </p:nvPr>
        </p:nvSpPr>
        <p:spPr>
          <a:xfrm>
            <a:off x="1809407" y="310895"/>
            <a:ext cx="21031201" cy="2651127"/>
          </a:xfrm>
          <a:prstGeom prst="rect">
            <a:avLst/>
          </a:prstGeom>
        </p:spPr>
        <p:txBody>
          <a:bodyPr lIns="91399" tIns="91399" rIns="91399" bIns="91399" anchor="ctr"/>
          <a:lstStyle>
            <a:lvl1pPr defTabSz="1828800">
              <a:lnSpc>
                <a:spcPct val="90000"/>
              </a:lnSpc>
              <a:defRPr spc="0" sz="7200">
                <a:latin typeface="Arial"/>
                <a:ea typeface="Arial"/>
                <a:cs typeface="Arial"/>
                <a:sym typeface="Arial"/>
              </a:defRPr>
            </a:lvl1pPr>
          </a:lstStyle>
          <a:p>
            <a:pPr/>
            <a:r>
              <a:t>Title Text</a:t>
            </a:r>
          </a:p>
        </p:txBody>
      </p:sp>
      <p:sp>
        <p:nvSpPr>
          <p:cNvPr id="166" name="Body Level One…"/>
          <p:cNvSpPr txBox="1"/>
          <p:nvPr>
            <p:ph type="body" idx="1"/>
          </p:nvPr>
        </p:nvSpPr>
        <p:spPr>
          <a:xfrm>
            <a:off x="1805883" y="3273552"/>
            <a:ext cx="20900963" cy="8702676"/>
          </a:xfrm>
          <a:prstGeom prst="rect">
            <a:avLst/>
          </a:prstGeom>
        </p:spPr>
        <p:txBody>
          <a:bodyPr lIns="91399" tIns="91399" rIns="91399" bIns="91399"/>
          <a:lstStyle>
            <a:lvl1pPr marL="863600" indent="-812800" defTabSz="1828800">
              <a:spcBef>
                <a:spcPts val="2000"/>
              </a:spcBef>
              <a:buClr>
                <a:srgbClr val="F17442"/>
              </a:buClr>
              <a:buSzPts val="5600"/>
              <a:buFont typeface="Arial"/>
              <a:defRPr sz="5600">
                <a:latin typeface="Arial"/>
                <a:ea typeface="Arial"/>
                <a:cs typeface="Arial"/>
                <a:sym typeface="Arial"/>
              </a:defRPr>
            </a:lvl1pPr>
            <a:lvl2pPr marL="1422400" indent="-889000" defTabSz="1828800">
              <a:spcBef>
                <a:spcPts val="2000"/>
              </a:spcBef>
              <a:buClr>
                <a:srgbClr val="F17442"/>
              </a:buClr>
              <a:buSzPts val="5600"/>
              <a:buFont typeface="Arial"/>
              <a:buChar char="»"/>
              <a:defRPr sz="5600">
                <a:latin typeface="Arial"/>
                <a:ea typeface="Arial"/>
                <a:cs typeface="Arial"/>
                <a:sym typeface="Arial"/>
              </a:defRPr>
            </a:lvl2pPr>
            <a:lvl3pPr marL="2011679" indent="-995679" defTabSz="1828800">
              <a:spcBef>
                <a:spcPts val="2000"/>
              </a:spcBef>
              <a:buClr>
                <a:srgbClr val="F17442"/>
              </a:buClr>
              <a:buSzPts val="5600"/>
              <a:buFont typeface="Arial"/>
              <a:buChar char="»"/>
              <a:defRPr sz="5600">
                <a:latin typeface="Arial"/>
                <a:ea typeface="Arial"/>
                <a:cs typeface="Arial"/>
                <a:sym typeface="Arial"/>
              </a:defRPr>
            </a:lvl3pPr>
            <a:lvl4pPr marL="2552700" indent="-1066800" defTabSz="1828800">
              <a:spcBef>
                <a:spcPts val="2000"/>
              </a:spcBef>
              <a:buClr>
                <a:srgbClr val="F17442"/>
              </a:buClr>
              <a:buSzPts val="5600"/>
              <a:buFont typeface="Arial"/>
              <a:buChar char="»"/>
              <a:defRPr sz="5600">
                <a:latin typeface="Arial"/>
                <a:ea typeface="Arial"/>
                <a:cs typeface="Arial"/>
                <a:sym typeface="Arial"/>
              </a:defRPr>
            </a:lvl4pPr>
            <a:lvl5pPr marL="3009900" indent="-1066800" defTabSz="1828800">
              <a:spcBef>
                <a:spcPts val="2000"/>
              </a:spcBef>
              <a:buClr>
                <a:srgbClr val="F17442"/>
              </a:buClr>
              <a:buSzPts val="5600"/>
              <a:buFont typeface="Arial"/>
              <a:buChar char="»"/>
              <a:defRPr sz="5600">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67" name="Google Shape;124;p54"/>
          <p:cNvSpPr/>
          <p:nvPr/>
        </p:nvSpPr>
        <p:spPr>
          <a:xfrm>
            <a:off x="0" y="1525407"/>
            <a:ext cx="1452282" cy="268941"/>
          </a:xfrm>
          <a:prstGeom prst="rect">
            <a:avLst/>
          </a:prstGeom>
          <a:solidFill>
            <a:srgbClr val="F17442"/>
          </a:solidFill>
          <a:ln w="12700">
            <a:miter lim="400000"/>
          </a:ln>
        </p:spPr>
        <p:txBody>
          <a:bodyPr lIns="0" tIns="0" rIns="0" bIns="0" anchor="ctr"/>
          <a:lstStyle/>
          <a:p>
            <a:pPr defTabSz="1828800">
              <a:defRPr sz="3600">
                <a:solidFill>
                  <a:srgbClr val="FFFFFF"/>
                </a:solidFill>
                <a:latin typeface="Arial"/>
                <a:ea typeface="Arial"/>
                <a:cs typeface="Arial"/>
                <a:sym typeface="Arial"/>
              </a:defRPr>
            </a:pPr>
          </a:p>
        </p:txBody>
      </p:sp>
      <p:pic>
        <p:nvPicPr>
          <p:cNvPr id="168" name="Google Shape;125;p54" descr="Google Shape;125;p54"/>
          <p:cNvPicPr>
            <a:picLocks noChangeAspect="1"/>
          </p:cNvPicPr>
          <p:nvPr/>
        </p:nvPicPr>
        <p:blipFill>
          <a:blip r:embed="rId2">
            <a:extLst/>
          </a:blip>
          <a:stretch>
            <a:fillRect/>
          </a:stretch>
        </p:blipFill>
        <p:spPr>
          <a:xfrm>
            <a:off x="21778994" y="0"/>
            <a:ext cx="1855711" cy="2519680"/>
          </a:xfrm>
          <a:prstGeom prst="rect">
            <a:avLst/>
          </a:prstGeom>
          <a:ln w="12700">
            <a:miter lim="400000"/>
          </a:ln>
        </p:spPr>
      </p:pic>
      <p:pic>
        <p:nvPicPr>
          <p:cNvPr id="169" name="Google Shape;127;p54" descr="Google Shape;127;p54"/>
          <p:cNvPicPr>
            <a:picLocks noChangeAspect="1"/>
          </p:cNvPicPr>
          <p:nvPr/>
        </p:nvPicPr>
        <p:blipFill>
          <a:blip r:embed="rId3">
            <a:extLst/>
          </a:blip>
          <a:srcRect l="22073" t="0" r="0" b="67686"/>
          <a:stretch>
            <a:fillRect/>
          </a:stretch>
        </p:blipFill>
        <p:spPr>
          <a:xfrm>
            <a:off x="6" y="11098873"/>
            <a:ext cx="6373470" cy="2651127"/>
          </a:xfrm>
          <a:prstGeom prst="rect">
            <a:avLst/>
          </a:prstGeom>
          <a:ln w="12700">
            <a:miter lim="400000"/>
          </a:ln>
        </p:spPr>
      </p:pic>
      <p:pic>
        <p:nvPicPr>
          <p:cNvPr id="170" name="Google Shape;128;p54" descr="Google Shape;128;p54"/>
          <p:cNvPicPr>
            <a:picLocks noChangeAspect="1"/>
          </p:cNvPicPr>
          <p:nvPr/>
        </p:nvPicPr>
        <p:blipFill>
          <a:blip r:embed="rId4">
            <a:extLst/>
          </a:blip>
          <a:stretch>
            <a:fillRect/>
          </a:stretch>
        </p:blipFill>
        <p:spPr>
          <a:xfrm>
            <a:off x="1709570" y="12656511"/>
            <a:ext cx="3248193" cy="738575"/>
          </a:xfrm>
          <a:prstGeom prst="rect">
            <a:avLst/>
          </a:prstGeom>
          <a:ln w="12700">
            <a:miter lim="400000"/>
          </a:ln>
        </p:spPr>
      </p:pic>
      <p:sp>
        <p:nvSpPr>
          <p:cNvPr id="171" name="Slide Number"/>
          <p:cNvSpPr txBox="1"/>
          <p:nvPr>
            <p:ph type="sldNum" sz="quarter" idx="2"/>
          </p:nvPr>
        </p:nvSpPr>
        <p:spPr>
          <a:xfrm>
            <a:off x="23576568" y="12851603"/>
            <a:ext cx="421521" cy="424101"/>
          </a:xfrm>
          <a:prstGeom prst="rect">
            <a:avLst/>
          </a:prstGeom>
        </p:spPr>
        <p:txBody>
          <a:bodyPr lIns="91399" tIns="91399" rIns="91399" bIns="91399" anchor="t"/>
          <a:lstStyle>
            <a:lvl1pPr algn="r" defTabSz="1828800">
              <a:defRPr sz="1600">
                <a:latin typeface="Roboto"/>
                <a:ea typeface="Roboto"/>
                <a:cs typeface="Roboto"/>
                <a:sym typeface="Roboto"/>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Guideline 3">
    <p:spTree>
      <p:nvGrpSpPr>
        <p:cNvPr id="1" name=""/>
        <p:cNvGrpSpPr/>
        <p:nvPr/>
      </p:nvGrpSpPr>
      <p:grpSpPr>
        <a:xfrm>
          <a:off x="0" y="0"/>
          <a:ext cx="0" cy="0"/>
          <a:chOff x="0" y="0"/>
          <a:chExt cx="0" cy="0"/>
        </a:xfrm>
      </p:grpSpPr>
      <p:sp>
        <p:nvSpPr>
          <p:cNvPr id="178" name="Title Text"/>
          <p:cNvSpPr txBox="1"/>
          <p:nvPr>
            <p:ph type="title"/>
          </p:nvPr>
        </p:nvSpPr>
        <p:spPr>
          <a:xfrm>
            <a:off x="1809407" y="310895"/>
            <a:ext cx="21031201" cy="2651127"/>
          </a:xfrm>
          <a:prstGeom prst="rect">
            <a:avLst/>
          </a:prstGeom>
        </p:spPr>
        <p:txBody>
          <a:bodyPr lIns="91399" tIns="91399" rIns="91399" bIns="91399" anchor="ctr"/>
          <a:lstStyle>
            <a:lvl1pPr defTabSz="1828800">
              <a:lnSpc>
                <a:spcPct val="90000"/>
              </a:lnSpc>
              <a:defRPr spc="0" sz="7200">
                <a:latin typeface="Arial"/>
                <a:ea typeface="Arial"/>
                <a:cs typeface="Arial"/>
                <a:sym typeface="Arial"/>
              </a:defRPr>
            </a:lvl1pPr>
          </a:lstStyle>
          <a:p>
            <a:pPr/>
            <a:r>
              <a:t>Title Text</a:t>
            </a:r>
          </a:p>
        </p:txBody>
      </p:sp>
      <p:sp>
        <p:nvSpPr>
          <p:cNvPr id="179" name="Body Level One…"/>
          <p:cNvSpPr txBox="1"/>
          <p:nvPr>
            <p:ph type="body" idx="1"/>
          </p:nvPr>
        </p:nvSpPr>
        <p:spPr>
          <a:xfrm>
            <a:off x="1809412" y="3273552"/>
            <a:ext cx="20900962" cy="8702676"/>
          </a:xfrm>
          <a:prstGeom prst="rect">
            <a:avLst/>
          </a:prstGeom>
        </p:spPr>
        <p:txBody>
          <a:bodyPr lIns="91399" tIns="91399" rIns="91399" bIns="91399"/>
          <a:lstStyle>
            <a:lvl1pPr marL="863600" indent="-812800" defTabSz="1828800">
              <a:spcBef>
                <a:spcPts val="2000"/>
              </a:spcBef>
              <a:buClr>
                <a:srgbClr val="F17442"/>
              </a:buClr>
              <a:buSzPts val="5600"/>
              <a:buFont typeface="Arial"/>
              <a:defRPr sz="5600">
                <a:latin typeface="Arial"/>
                <a:ea typeface="Arial"/>
                <a:cs typeface="Arial"/>
                <a:sym typeface="Arial"/>
              </a:defRPr>
            </a:lvl1pPr>
            <a:lvl2pPr marL="1320800" indent="-812800" defTabSz="1828800">
              <a:spcBef>
                <a:spcPts val="2000"/>
              </a:spcBef>
              <a:buClr>
                <a:srgbClr val="F17442"/>
              </a:buClr>
              <a:buSzPts val="5600"/>
              <a:buFont typeface="Arial"/>
              <a:buChar char="»"/>
              <a:defRPr sz="5600">
                <a:latin typeface="Arial"/>
                <a:ea typeface="Arial"/>
                <a:cs typeface="Arial"/>
                <a:sym typeface="Arial"/>
              </a:defRPr>
            </a:lvl2pPr>
            <a:lvl3pPr marL="1778000" indent="-812800" defTabSz="1828800">
              <a:spcBef>
                <a:spcPts val="2000"/>
              </a:spcBef>
              <a:buClr>
                <a:srgbClr val="F17442"/>
              </a:buClr>
              <a:buSzPts val="5600"/>
              <a:buFont typeface="Arial"/>
              <a:buChar char="»"/>
              <a:defRPr sz="5600">
                <a:latin typeface="Arial"/>
                <a:ea typeface="Arial"/>
                <a:cs typeface="Arial"/>
                <a:sym typeface="Arial"/>
              </a:defRPr>
            </a:lvl3pPr>
            <a:lvl4pPr marL="2235200" indent="-812800" defTabSz="1828800">
              <a:spcBef>
                <a:spcPts val="2000"/>
              </a:spcBef>
              <a:buClr>
                <a:srgbClr val="F17442"/>
              </a:buClr>
              <a:buSzPts val="5600"/>
              <a:buFont typeface="Arial"/>
              <a:buChar char="»"/>
              <a:defRPr sz="5600">
                <a:latin typeface="Arial"/>
                <a:ea typeface="Arial"/>
                <a:cs typeface="Arial"/>
                <a:sym typeface="Arial"/>
              </a:defRPr>
            </a:lvl4pPr>
            <a:lvl5pPr marL="2692400" indent="-812800" defTabSz="1828800">
              <a:spcBef>
                <a:spcPts val="2000"/>
              </a:spcBef>
              <a:buClr>
                <a:srgbClr val="F17442"/>
              </a:buClr>
              <a:buSzPts val="5600"/>
              <a:buFont typeface="Arial"/>
              <a:buChar char="»"/>
              <a:defRPr sz="5600">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80" name="Google Shape;116;p53"/>
          <p:cNvSpPr/>
          <p:nvPr/>
        </p:nvSpPr>
        <p:spPr>
          <a:xfrm>
            <a:off x="0" y="1525407"/>
            <a:ext cx="1452282" cy="268941"/>
          </a:xfrm>
          <a:prstGeom prst="rect">
            <a:avLst/>
          </a:prstGeom>
          <a:solidFill>
            <a:srgbClr val="F17442"/>
          </a:solidFill>
          <a:ln w="12700">
            <a:miter lim="400000"/>
          </a:ln>
        </p:spPr>
        <p:txBody>
          <a:bodyPr lIns="0" tIns="0" rIns="0" bIns="0" anchor="ctr"/>
          <a:lstStyle/>
          <a:p>
            <a:pPr defTabSz="1828800">
              <a:defRPr sz="3600">
                <a:solidFill>
                  <a:srgbClr val="FFFFFF"/>
                </a:solidFill>
                <a:latin typeface="Arial"/>
                <a:ea typeface="Arial"/>
                <a:cs typeface="Arial"/>
                <a:sym typeface="Arial"/>
              </a:defRPr>
            </a:pPr>
          </a:p>
        </p:txBody>
      </p:sp>
      <p:pic>
        <p:nvPicPr>
          <p:cNvPr id="181" name="Google Shape;117;p53" descr="Google Shape;117;p53"/>
          <p:cNvPicPr>
            <a:picLocks noChangeAspect="1"/>
          </p:cNvPicPr>
          <p:nvPr/>
        </p:nvPicPr>
        <p:blipFill>
          <a:blip r:embed="rId2">
            <a:extLst/>
          </a:blip>
          <a:stretch>
            <a:fillRect/>
          </a:stretch>
        </p:blipFill>
        <p:spPr>
          <a:xfrm>
            <a:off x="21778994" y="0"/>
            <a:ext cx="1855711" cy="2519680"/>
          </a:xfrm>
          <a:prstGeom prst="rect">
            <a:avLst/>
          </a:prstGeom>
          <a:ln w="12700">
            <a:miter lim="400000"/>
          </a:ln>
        </p:spPr>
      </p:pic>
      <p:pic>
        <p:nvPicPr>
          <p:cNvPr id="182" name="Google Shape;119;p53" descr="Google Shape;119;p53"/>
          <p:cNvPicPr>
            <a:picLocks noChangeAspect="1"/>
          </p:cNvPicPr>
          <p:nvPr/>
        </p:nvPicPr>
        <p:blipFill>
          <a:blip r:embed="rId3">
            <a:extLst/>
          </a:blip>
          <a:srcRect l="22073" t="0" r="0" b="67686"/>
          <a:stretch>
            <a:fillRect/>
          </a:stretch>
        </p:blipFill>
        <p:spPr>
          <a:xfrm>
            <a:off x="6" y="11098873"/>
            <a:ext cx="6373470" cy="2651127"/>
          </a:xfrm>
          <a:prstGeom prst="rect">
            <a:avLst/>
          </a:prstGeom>
          <a:ln w="12700">
            <a:miter lim="400000"/>
          </a:ln>
        </p:spPr>
      </p:pic>
      <p:pic>
        <p:nvPicPr>
          <p:cNvPr id="183" name="Google Shape;120;p53" descr="Google Shape;120;p53"/>
          <p:cNvPicPr>
            <a:picLocks noChangeAspect="1"/>
          </p:cNvPicPr>
          <p:nvPr/>
        </p:nvPicPr>
        <p:blipFill>
          <a:blip r:embed="rId4">
            <a:extLst/>
          </a:blip>
          <a:stretch>
            <a:fillRect/>
          </a:stretch>
        </p:blipFill>
        <p:spPr>
          <a:xfrm>
            <a:off x="1709570" y="12656511"/>
            <a:ext cx="3248193" cy="738575"/>
          </a:xfrm>
          <a:prstGeom prst="rect">
            <a:avLst/>
          </a:prstGeom>
          <a:ln w="12700">
            <a:miter lim="400000"/>
          </a:ln>
        </p:spPr>
      </p:pic>
      <p:sp>
        <p:nvSpPr>
          <p:cNvPr id="184" name="Slide Number"/>
          <p:cNvSpPr txBox="1"/>
          <p:nvPr>
            <p:ph type="sldNum" sz="quarter" idx="2"/>
          </p:nvPr>
        </p:nvSpPr>
        <p:spPr>
          <a:xfrm>
            <a:off x="23576568" y="12851603"/>
            <a:ext cx="421521" cy="424101"/>
          </a:xfrm>
          <a:prstGeom prst="rect">
            <a:avLst/>
          </a:prstGeom>
        </p:spPr>
        <p:txBody>
          <a:bodyPr lIns="91399" tIns="91399" rIns="91399" bIns="91399" anchor="t"/>
          <a:lstStyle>
            <a:lvl1pPr algn="r" defTabSz="1828800">
              <a:defRPr sz="1600">
                <a:latin typeface="Roboto"/>
                <a:ea typeface="Roboto"/>
                <a:cs typeface="Roboto"/>
                <a:sym typeface="Roboto"/>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Guideline 1">
    <p:spTree>
      <p:nvGrpSpPr>
        <p:cNvPr id="1" name=""/>
        <p:cNvGrpSpPr/>
        <p:nvPr/>
      </p:nvGrpSpPr>
      <p:grpSpPr>
        <a:xfrm>
          <a:off x="0" y="0"/>
          <a:ext cx="0" cy="0"/>
          <a:chOff x="0" y="0"/>
          <a:chExt cx="0" cy="0"/>
        </a:xfrm>
      </p:grpSpPr>
      <p:sp>
        <p:nvSpPr>
          <p:cNvPr id="191" name="Title Text"/>
          <p:cNvSpPr txBox="1"/>
          <p:nvPr>
            <p:ph type="title"/>
          </p:nvPr>
        </p:nvSpPr>
        <p:spPr>
          <a:xfrm>
            <a:off x="1809407" y="310895"/>
            <a:ext cx="21031201" cy="2651127"/>
          </a:xfrm>
          <a:prstGeom prst="rect">
            <a:avLst/>
          </a:prstGeom>
        </p:spPr>
        <p:txBody>
          <a:bodyPr lIns="91399" tIns="91399" rIns="91399" bIns="91399" anchor="ctr"/>
          <a:lstStyle>
            <a:lvl1pPr defTabSz="1828800">
              <a:lnSpc>
                <a:spcPct val="90000"/>
              </a:lnSpc>
              <a:defRPr spc="0" sz="7200">
                <a:latin typeface="Arial"/>
                <a:ea typeface="Arial"/>
                <a:cs typeface="Arial"/>
                <a:sym typeface="Arial"/>
              </a:defRPr>
            </a:lvl1pPr>
          </a:lstStyle>
          <a:p>
            <a:pPr/>
            <a:r>
              <a:t>Title Text</a:t>
            </a:r>
          </a:p>
        </p:txBody>
      </p:sp>
      <p:sp>
        <p:nvSpPr>
          <p:cNvPr id="192" name="Body Level One…"/>
          <p:cNvSpPr txBox="1"/>
          <p:nvPr>
            <p:ph type="body" idx="1"/>
          </p:nvPr>
        </p:nvSpPr>
        <p:spPr>
          <a:xfrm>
            <a:off x="1809412" y="3273552"/>
            <a:ext cx="20900962" cy="8702676"/>
          </a:xfrm>
          <a:prstGeom prst="rect">
            <a:avLst/>
          </a:prstGeom>
        </p:spPr>
        <p:txBody>
          <a:bodyPr lIns="91399" tIns="91399" rIns="91399" bIns="91399"/>
          <a:lstStyle>
            <a:lvl1pPr marL="863600" indent="-812800" defTabSz="1828800">
              <a:spcBef>
                <a:spcPts val="2000"/>
              </a:spcBef>
              <a:buClr>
                <a:srgbClr val="F17442"/>
              </a:buClr>
              <a:buSzPts val="5600"/>
              <a:buFont typeface="Arial"/>
              <a:defRPr sz="5600">
                <a:latin typeface="Arial"/>
                <a:ea typeface="Arial"/>
                <a:cs typeface="Arial"/>
                <a:sym typeface="Arial"/>
              </a:defRPr>
            </a:lvl1pPr>
            <a:lvl2pPr marL="1422400" indent="-889000" defTabSz="1828800">
              <a:spcBef>
                <a:spcPts val="2000"/>
              </a:spcBef>
              <a:buClr>
                <a:srgbClr val="F17442"/>
              </a:buClr>
              <a:buSzPts val="5600"/>
              <a:buFont typeface="Arial"/>
              <a:buChar char="»"/>
              <a:defRPr sz="5600">
                <a:latin typeface="Arial"/>
                <a:ea typeface="Arial"/>
                <a:cs typeface="Arial"/>
                <a:sym typeface="Arial"/>
              </a:defRPr>
            </a:lvl2pPr>
            <a:lvl3pPr marL="2011679" indent="-995679" defTabSz="1828800">
              <a:spcBef>
                <a:spcPts val="2000"/>
              </a:spcBef>
              <a:buClr>
                <a:srgbClr val="F17442"/>
              </a:buClr>
              <a:buSzPts val="5600"/>
              <a:buFont typeface="Arial"/>
              <a:buChar char="»"/>
              <a:defRPr sz="5600">
                <a:latin typeface="Arial"/>
                <a:ea typeface="Arial"/>
                <a:cs typeface="Arial"/>
                <a:sym typeface="Arial"/>
              </a:defRPr>
            </a:lvl3pPr>
            <a:lvl4pPr marL="2552700" indent="-1066800" defTabSz="1828800">
              <a:spcBef>
                <a:spcPts val="2000"/>
              </a:spcBef>
              <a:buClr>
                <a:srgbClr val="F17442"/>
              </a:buClr>
              <a:buSzPts val="5600"/>
              <a:buFont typeface="Arial"/>
              <a:buChar char="»"/>
              <a:defRPr sz="5600">
                <a:latin typeface="Arial"/>
                <a:ea typeface="Arial"/>
                <a:cs typeface="Arial"/>
                <a:sym typeface="Arial"/>
              </a:defRPr>
            </a:lvl4pPr>
            <a:lvl5pPr marL="3009900" indent="-1066800" defTabSz="1828800">
              <a:spcBef>
                <a:spcPts val="2000"/>
              </a:spcBef>
              <a:buClr>
                <a:srgbClr val="F17442"/>
              </a:buClr>
              <a:buSzPts val="5600"/>
              <a:buFont typeface="Arial"/>
              <a:buChar char="»"/>
              <a:defRPr sz="5600">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193" name="Google Shape;108;p52"/>
          <p:cNvSpPr/>
          <p:nvPr/>
        </p:nvSpPr>
        <p:spPr>
          <a:xfrm>
            <a:off x="0" y="1517903"/>
            <a:ext cx="1452282" cy="268941"/>
          </a:xfrm>
          <a:prstGeom prst="rect">
            <a:avLst/>
          </a:prstGeom>
          <a:solidFill>
            <a:srgbClr val="F17442"/>
          </a:solidFill>
          <a:ln w="12700">
            <a:miter lim="400000"/>
          </a:ln>
        </p:spPr>
        <p:txBody>
          <a:bodyPr lIns="0" tIns="0" rIns="0" bIns="0" anchor="ctr"/>
          <a:lstStyle/>
          <a:p>
            <a:pPr defTabSz="1828800">
              <a:defRPr sz="3600">
                <a:solidFill>
                  <a:srgbClr val="FFFFFF"/>
                </a:solidFill>
                <a:latin typeface="Arial"/>
                <a:ea typeface="Arial"/>
                <a:cs typeface="Arial"/>
                <a:sym typeface="Arial"/>
              </a:defRPr>
            </a:pPr>
          </a:p>
        </p:txBody>
      </p:sp>
      <p:pic>
        <p:nvPicPr>
          <p:cNvPr id="194" name="Google Shape;109;p52" descr="Google Shape;109;p52"/>
          <p:cNvPicPr>
            <a:picLocks noChangeAspect="1"/>
          </p:cNvPicPr>
          <p:nvPr/>
        </p:nvPicPr>
        <p:blipFill>
          <a:blip r:embed="rId2">
            <a:extLst/>
          </a:blip>
          <a:stretch>
            <a:fillRect/>
          </a:stretch>
        </p:blipFill>
        <p:spPr>
          <a:xfrm>
            <a:off x="21778994" y="0"/>
            <a:ext cx="1855711" cy="2519680"/>
          </a:xfrm>
          <a:prstGeom prst="rect">
            <a:avLst/>
          </a:prstGeom>
          <a:ln w="12700">
            <a:miter lim="400000"/>
          </a:ln>
        </p:spPr>
      </p:pic>
      <p:pic>
        <p:nvPicPr>
          <p:cNvPr id="195" name="Google Shape;111;p52" descr="Google Shape;111;p52"/>
          <p:cNvPicPr>
            <a:picLocks noChangeAspect="1"/>
          </p:cNvPicPr>
          <p:nvPr/>
        </p:nvPicPr>
        <p:blipFill>
          <a:blip r:embed="rId3">
            <a:extLst/>
          </a:blip>
          <a:srcRect l="22073" t="0" r="0" b="67686"/>
          <a:stretch>
            <a:fillRect/>
          </a:stretch>
        </p:blipFill>
        <p:spPr>
          <a:xfrm>
            <a:off x="6" y="11098873"/>
            <a:ext cx="6373470" cy="2651127"/>
          </a:xfrm>
          <a:prstGeom prst="rect">
            <a:avLst/>
          </a:prstGeom>
          <a:ln w="12700">
            <a:miter lim="400000"/>
          </a:ln>
        </p:spPr>
      </p:pic>
      <p:pic>
        <p:nvPicPr>
          <p:cNvPr id="196" name="Google Shape;112;p52" descr="Google Shape;112;p52"/>
          <p:cNvPicPr>
            <a:picLocks noChangeAspect="1"/>
          </p:cNvPicPr>
          <p:nvPr/>
        </p:nvPicPr>
        <p:blipFill>
          <a:blip r:embed="rId4">
            <a:extLst/>
          </a:blip>
          <a:stretch>
            <a:fillRect/>
          </a:stretch>
        </p:blipFill>
        <p:spPr>
          <a:xfrm>
            <a:off x="1709570" y="12656511"/>
            <a:ext cx="3248193" cy="738575"/>
          </a:xfrm>
          <a:prstGeom prst="rect">
            <a:avLst/>
          </a:prstGeom>
          <a:ln w="12700">
            <a:miter lim="400000"/>
          </a:ln>
        </p:spPr>
      </p:pic>
      <p:sp>
        <p:nvSpPr>
          <p:cNvPr id="197" name="Slide Number"/>
          <p:cNvSpPr txBox="1"/>
          <p:nvPr>
            <p:ph type="sldNum" sz="quarter" idx="2"/>
          </p:nvPr>
        </p:nvSpPr>
        <p:spPr>
          <a:xfrm>
            <a:off x="23576568" y="12851603"/>
            <a:ext cx="421521" cy="424101"/>
          </a:xfrm>
          <a:prstGeom prst="rect">
            <a:avLst/>
          </a:prstGeom>
        </p:spPr>
        <p:txBody>
          <a:bodyPr lIns="91399" tIns="91399" rIns="91399" bIns="91399" anchor="t"/>
          <a:lstStyle>
            <a:lvl1pPr algn="r" defTabSz="1828800">
              <a:defRPr sz="1600">
                <a:latin typeface="Roboto"/>
                <a:ea typeface="Roboto"/>
                <a:cs typeface="Roboto"/>
                <a:sym typeface="Roboto"/>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Content">
    <p:spTree>
      <p:nvGrpSpPr>
        <p:cNvPr id="1" name=""/>
        <p:cNvGrpSpPr/>
        <p:nvPr/>
      </p:nvGrpSpPr>
      <p:grpSpPr>
        <a:xfrm>
          <a:off x="0" y="0"/>
          <a:ext cx="0" cy="0"/>
          <a:chOff x="0" y="0"/>
          <a:chExt cx="0" cy="0"/>
        </a:xfrm>
      </p:grpSpPr>
      <p:sp>
        <p:nvSpPr>
          <p:cNvPr id="204" name="Title Text"/>
          <p:cNvSpPr txBox="1"/>
          <p:nvPr>
            <p:ph type="title"/>
          </p:nvPr>
        </p:nvSpPr>
        <p:spPr>
          <a:xfrm>
            <a:off x="1809407" y="315469"/>
            <a:ext cx="21031201" cy="2651127"/>
          </a:xfrm>
          <a:prstGeom prst="rect">
            <a:avLst/>
          </a:prstGeom>
        </p:spPr>
        <p:txBody>
          <a:bodyPr lIns="91399" tIns="91399" rIns="91399" bIns="91399" anchor="ctr"/>
          <a:lstStyle>
            <a:lvl1pPr defTabSz="1828800">
              <a:lnSpc>
                <a:spcPct val="90000"/>
              </a:lnSpc>
              <a:defRPr spc="0" sz="7200">
                <a:latin typeface="Arial"/>
                <a:ea typeface="Arial"/>
                <a:cs typeface="Arial"/>
                <a:sym typeface="Arial"/>
              </a:defRPr>
            </a:lvl1pPr>
          </a:lstStyle>
          <a:p>
            <a:pPr/>
            <a:r>
              <a:t>Title Text</a:t>
            </a:r>
          </a:p>
        </p:txBody>
      </p:sp>
      <p:sp>
        <p:nvSpPr>
          <p:cNvPr id="205" name="Body Level One…"/>
          <p:cNvSpPr txBox="1"/>
          <p:nvPr>
            <p:ph type="body" idx="1"/>
          </p:nvPr>
        </p:nvSpPr>
        <p:spPr>
          <a:xfrm>
            <a:off x="1805883" y="3274169"/>
            <a:ext cx="20900963" cy="8702677"/>
          </a:xfrm>
          <a:prstGeom prst="rect">
            <a:avLst/>
          </a:prstGeom>
        </p:spPr>
        <p:txBody>
          <a:bodyPr lIns="91399" tIns="91399" rIns="91399" bIns="91399"/>
          <a:lstStyle>
            <a:lvl1pPr marL="863600" indent="-812800" defTabSz="1828800">
              <a:spcBef>
                <a:spcPts val="2000"/>
              </a:spcBef>
              <a:buClr>
                <a:srgbClr val="F17442"/>
              </a:buClr>
              <a:buSzPts val="5600"/>
              <a:buFont typeface="Arial"/>
              <a:defRPr sz="5600">
                <a:latin typeface="Arial"/>
                <a:ea typeface="Arial"/>
                <a:cs typeface="Arial"/>
                <a:sym typeface="Arial"/>
              </a:defRPr>
            </a:lvl1pPr>
            <a:lvl2pPr marL="1422400" indent="-889000" defTabSz="1828800">
              <a:spcBef>
                <a:spcPts val="2000"/>
              </a:spcBef>
              <a:buClr>
                <a:srgbClr val="F17442"/>
              </a:buClr>
              <a:buSzPts val="5600"/>
              <a:buFont typeface="Arial"/>
              <a:buChar char="»"/>
              <a:defRPr sz="5600">
                <a:latin typeface="Arial"/>
                <a:ea typeface="Arial"/>
                <a:cs typeface="Arial"/>
                <a:sym typeface="Arial"/>
              </a:defRPr>
            </a:lvl2pPr>
            <a:lvl3pPr marL="2011679" indent="-995679" defTabSz="1828800">
              <a:spcBef>
                <a:spcPts val="2000"/>
              </a:spcBef>
              <a:buClr>
                <a:srgbClr val="F17442"/>
              </a:buClr>
              <a:buSzPts val="5600"/>
              <a:buFont typeface="Arial"/>
              <a:buChar char="»"/>
              <a:defRPr sz="5600">
                <a:latin typeface="Arial"/>
                <a:ea typeface="Arial"/>
                <a:cs typeface="Arial"/>
                <a:sym typeface="Arial"/>
              </a:defRPr>
            </a:lvl3pPr>
            <a:lvl4pPr marL="2552700" indent="-1066800" defTabSz="1828800">
              <a:spcBef>
                <a:spcPts val="2000"/>
              </a:spcBef>
              <a:buClr>
                <a:srgbClr val="F17442"/>
              </a:buClr>
              <a:buSzPts val="5600"/>
              <a:buFont typeface="Arial"/>
              <a:buChar char="»"/>
              <a:defRPr sz="5600">
                <a:latin typeface="Arial"/>
                <a:ea typeface="Arial"/>
                <a:cs typeface="Arial"/>
                <a:sym typeface="Arial"/>
              </a:defRPr>
            </a:lvl4pPr>
            <a:lvl5pPr marL="3009900" indent="-1066800" defTabSz="1828800">
              <a:spcBef>
                <a:spcPts val="2000"/>
              </a:spcBef>
              <a:buClr>
                <a:srgbClr val="F17442"/>
              </a:buClr>
              <a:buSzPts val="5600"/>
              <a:buFont typeface="Arial"/>
              <a:buChar char="»"/>
              <a:defRPr sz="5600">
                <a:latin typeface="Arial"/>
                <a:ea typeface="Arial"/>
                <a:cs typeface="Arial"/>
                <a:sym typeface="Arial"/>
              </a:defRPr>
            </a:lvl5pPr>
          </a:lstStyle>
          <a:p>
            <a:pPr/>
            <a:r>
              <a:t>Body Level One</a:t>
            </a:r>
          </a:p>
          <a:p>
            <a:pPr lvl="1"/>
            <a:r>
              <a:t>Body Level Two</a:t>
            </a:r>
          </a:p>
          <a:p>
            <a:pPr lvl="2"/>
            <a:r>
              <a:t>Body Level Three</a:t>
            </a:r>
          </a:p>
          <a:p>
            <a:pPr lvl="3"/>
            <a:r>
              <a:t>Body Level Four</a:t>
            </a:r>
          </a:p>
          <a:p>
            <a:pPr lvl="4"/>
            <a:r>
              <a:t>Body Level Five</a:t>
            </a:r>
          </a:p>
        </p:txBody>
      </p:sp>
      <p:sp>
        <p:nvSpPr>
          <p:cNvPr id="206" name="Google Shape;100;p51"/>
          <p:cNvSpPr/>
          <p:nvPr/>
        </p:nvSpPr>
        <p:spPr>
          <a:xfrm>
            <a:off x="0" y="1517903"/>
            <a:ext cx="1452282" cy="268941"/>
          </a:xfrm>
          <a:prstGeom prst="rect">
            <a:avLst/>
          </a:prstGeom>
          <a:solidFill>
            <a:srgbClr val="F17442"/>
          </a:solidFill>
          <a:ln w="12700">
            <a:miter lim="400000"/>
          </a:ln>
        </p:spPr>
        <p:txBody>
          <a:bodyPr lIns="0" tIns="0" rIns="0" bIns="0" anchor="ctr"/>
          <a:lstStyle/>
          <a:p>
            <a:pPr defTabSz="1828800">
              <a:defRPr sz="3600">
                <a:solidFill>
                  <a:srgbClr val="FFFFFF"/>
                </a:solidFill>
                <a:latin typeface="Arial"/>
                <a:ea typeface="Arial"/>
                <a:cs typeface="Arial"/>
                <a:sym typeface="Arial"/>
              </a:defRPr>
            </a:pPr>
          </a:p>
        </p:txBody>
      </p:sp>
      <p:pic>
        <p:nvPicPr>
          <p:cNvPr id="207" name="Google Shape;102;p51" descr="Google Shape;102;p51"/>
          <p:cNvPicPr>
            <a:picLocks noChangeAspect="1"/>
          </p:cNvPicPr>
          <p:nvPr/>
        </p:nvPicPr>
        <p:blipFill>
          <a:blip r:embed="rId2">
            <a:extLst/>
          </a:blip>
          <a:srcRect l="22073" t="0" r="0" b="67686"/>
          <a:stretch>
            <a:fillRect/>
          </a:stretch>
        </p:blipFill>
        <p:spPr>
          <a:xfrm>
            <a:off x="6" y="11098873"/>
            <a:ext cx="6373470" cy="2651127"/>
          </a:xfrm>
          <a:prstGeom prst="rect">
            <a:avLst/>
          </a:prstGeom>
          <a:ln w="12700">
            <a:miter lim="400000"/>
          </a:ln>
        </p:spPr>
      </p:pic>
      <p:pic>
        <p:nvPicPr>
          <p:cNvPr id="208" name="Google Shape;103;p51" descr="Google Shape;103;p51"/>
          <p:cNvPicPr>
            <a:picLocks noChangeAspect="1"/>
          </p:cNvPicPr>
          <p:nvPr/>
        </p:nvPicPr>
        <p:blipFill>
          <a:blip r:embed="rId2">
            <a:extLst/>
          </a:blip>
          <a:srcRect l="22073" t="0" r="0" b="67686"/>
          <a:stretch>
            <a:fillRect/>
          </a:stretch>
        </p:blipFill>
        <p:spPr>
          <a:xfrm rot="10800000">
            <a:off x="18153893" y="7"/>
            <a:ext cx="6373471" cy="2651127"/>
          </a:xfrm>
          <a:prstGeom prst="rect">
            <a:avLst/>
          </a:prstGeom>
          <a:ln w="12700">
            <a:miter lim="400000"/>
          </a:ln>
        </p:spPr>
      </p:pic>
      <p:pic>
        <p:nvPicPr>
          <p:cNvPr id="209" name="Google Shape;104;p51" descr="Google Shape;104;p51"/>
          <p:cNvPicPr>
            <a:picLocks noChangeAspect="1"/>
          </p:cNvPicPr>
          <p:nvPr/>
        </p:nvPicPr>
        <p:blipFill>
          <a:blip r:embed="rId3">
            <a:extLst/>
          </a:blip>
          <a:stretch>
            <a:fillRect/>
          </a:stretch>
        </p:blipFill>
        <p:spPr>
          <a:xfrm>
            <a:off x="1709570" y="12656511"/>
            <a:ext cx="3248193" cy="738575"/>
          </a:xfrm>
          <a:prstGeom prst="rect">
            <a:avLst/>
          </a:prstGeom>
          <a:ln w="12700">
            <a:miter lim="400000"/>
          </a:ln>
        </p:spPr>
      </p:pic>
      <p:sp>
        <p:nvSpPr>
          <p:cNvPr id="210" name="Slide Number"/>
          <p:cNvSpPr txBox="1"/>
          <p:nvPr>
            <p:ph type="sldNum" sz="quarter" idx="2"/>
          </p:nvPr>
        </p:nvSpPr>
        <p:spPr>
          <a:xfrm>
            <a:off x="23576568" y="12851603"/>
            <a:ext cx="421521" cy="424101"/>
          </a:xfrm>
          <a:prstGeom prst="rect">
            <a:avLst/>
          </a:prstGeom>
        </p:spPr>
        <p:txBody>
          <a:bodyPr lIns="91399" tIns="91399" rIns="91399" bIns="91399" anchor="t"/>
          <a:lstStyle>
            <a:lvl1pPr algn="r" defTabSz="1828800">
              <a:defRPr sz="1600">
                <a:latin typeface="Roboto"/>
                <a:ea typeface="Roboto"/>
                <a:cs typeface="Roboto"/>
                <a:sym typeface="Roboto"/>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7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7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7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8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8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8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9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9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 Id="rId19" Type="http://schemas.openxmlformats.org/officeDocument/2006/relationships/slideLayout" Target="../slideLayouts/slideLayout18.xml"/><Relationship Id="rId20" Type="http://schemas.openxmlformats.org/officeDocument/2006/relationships/slideLayout" Target="../slideLayouts/slideLayout19.xml"/><Relationship Id="rId21" Type="http://schemas.openxmlformats.org/officeDocument/2006/relationships/slideLayout" Target="../slideLayouts/slideLayout20.xml"/><Relationship Id="rId22"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defTabSz="584200">
              <a:defRPr sz="1800">
                <a:solidFill>
                  <a:srgbClr val="000000"/>
                </a:solidFill>
              </a:defRPr>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 Id="rId3" Type="http://schemas.openxmlformats.org/officeDocument/2006/relationships/image" Target="../media/image9.png"/><Relationship Id="rId4" Type="http://schemas.openxmlformats.org/officeDocument/2006/relationships/image" Target="../media/image10.png"/><Relationship Id="rId5" Type="http://schemas.openxmlformats.org/officeDocument/2006/relationships/image" Target="../media/image11.png"/><Relationship Id="rId6" Type="http://schemas.openxmlformats.org/officeDocument/2006/relationships/image" Target="../media/image12.png"/><Relationship Id="rId7" Type="http://schemas.openxmlformats.org/officeDocument/2006/relationships/image" Target="../media/image13.png"/><Relationship Id="rId8" Type="http://schemas.openxmlformats.org/officeDocument/2006/relationships/image" Target="../media/image14.png"/></Relationships>

</file>

<file path=ppt/slides/_rels/slide10.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6.xml"/><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s>

</file>

<file path=ppt/slides/_rels/slide11.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s>

</file>

<file path=ppt/slides/_rels/slide12.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8.xml"/></Relationships>

</file>

<file path=ppt/slides/_rels/slide13.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 Id="rId3" Type="http://schemas.openxmlformats.org/officeDocument/2006/relationships/image" Target="../media/image31.png"/></Relationships>

</file>

<file path=ppt/slides/_rels/slide14.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s>

</file>

<file path=ppt/slides/_rels/slide15.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1.xml"/><Relationship Id="rId3" Type="http://schemas.openxmlformats.org/officeDocument/2006/relationships/image" Target="../media/image32.png"/></Relationships>

</file>

<file path=ppt/slides/_rels/slide16.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2.xml"/><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s>

</file>

<file path=ppt/slides/_rels/slide17.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7.png"/><Relationship Id="rId3" Type="http://schemas.openxmlformats.org/officeDocument/2006/relationships/image" Target="../media/image38.png"/></Relationships>

</file>

<file path=ppt/slides/_rels/slide18.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39.png"/><Relationship Id="rId3" Type="http://schemas.openxmlformats.org/officeDocument/2006/relationships/image" Target="../media/image40.png"/></Relationships>

</file>

<file path=ppt/slides/_rels/slide19.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1.png"/><Relationship Id="rId3" Type="http://schemas.openxmlformats.org/officeDocument/2006/relationships/image" Target="../media/image42.png"/></Relationships>

</file>

<file path=ppt/slides/_rels/slide2.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20.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3.xml"/><Relationship Id="rId3" Type="http://schemas.openxmlformats.org/officeDocument/2006/relationships/image" Target="../media/image43.png"/><Relationship Id="rId4" Type="http://schemas.openxmlformats.org/officeDocument/2006/relationships/image" Target="../media/image44.png"/><Relationship Id="rId5" Type="http://schemas.openxmlformats.org/officeDocument/2006/relationships/image" Target="../media/image45.png"/></Relationships>

</file>

<file path=ppt/slides/_rels/slide21.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image" Target="../media/image43.png"/><Relationship Id="rId3" Type="http://schemas.openxmlformats.org/officeDocument/2006/relationships/image" Target="../media/image44.png"/><Relationship Id="rId4" Type="http://schemas.openxmlformats.org/officeDocument/2006/relationships/image" Target="../media/image45.png"/></Relationships>

</file>

<file path=ppt/slides/_rels/slide22.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4.xml"/><Relationship Id="rId3" Type="http://schemas.openxmlformats.org/officeDocument/2006/relationships/image" Target="../media/image46.png"/></Relationships>

</file>

<file path=ppt/slides/_rels/slide23.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5.xml"/><Relationship Id="rId3" Type="http://schemas.openxmlformats.org/officeDocument/2006/relationships/image" Target="../media/image47.png"/></Relationships>

</file>

<file path=ppt/slides/_rels/slide24.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6.xml"/><Relationship Id="rId3" Type="http://schemas.openxmlformats.org/officeDocument/2006/relationships/image" Target="../media/image48.png"/></Relationships>

</file>

<file path=ppt/slides/_rels/slide25.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7.xml"/><Relationship Id="rId3" Type="http://schemas.openxmlformats.org/officeDocument/2006/relationships/image" Target="../media/image49.png"/></Relationships>

</file>

<file path=ppt/slides/_rels/slide26.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s>

</file>

<file path=ppt/slides/_rels/slide27.xml.rels><?xml version="1.0" encoding="UTF-8"?>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9.xml"/><Relationship Id="rId3" Type="http://schemas.openxmlformats.org/officeDocument/2006/relationships/image" Target="../media/image50.png"/></Relationships>

</file>

<file path=ppt/slides/_rels/slide28.xml.rels><?xml version="1.0" encoding="UTF-8"?>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0.xml"/><Relationship Id="rId3" Type="http://schemas.openxmlformats.org/officeDocument/2006/relationships/image" Target="../media/image51.png"/></Relationships>

</file>

<file path=ppt/slides/_rels/slide29.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52.png"/></Relationships>

</file>

<file path=ppt/slides/_rels/slide32.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hyperlink" Target="https://www.fns.usda.gov/sbp/school-breakfast-program" TargetMode="External"/></Relationships>

</file>

<file path=ppt/slides/_rels/slide33.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53.png"/></Relationships>

</file>

<file path=ppt/slides/_rels/slide34.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image" Target="../media/image54.png"/></Relationships>

</file>

<file path=ppt/slides/_rels/slide35.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hyperlink" Target="https://www.fns.usda.gov/nslp" TargetMode="External"/><Relationship Id="rId3" Type="http://schemas.openxmlformats.org/officeDocument/2006/relationships/image" Target="../media/image55.png"/></Relationships>

</file>

<file path=ppt/slides/_rels/slide36.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hyperlink" Target="https://theicn.org/cnrb/" TargetMode="External"/></Relationships>

</file>

<file path=ppt/slides/_rels/slide38.xml.rels><?xml version="1.0" encoding="UTF-8"?>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hyperlink" Target="mailto:dietaryguidelines@usda.gov" TargetMode="External"/></Relationships>

</file>

<file path=ppt/slides/_rels/slide5.xml.rels><?xml version="1.0" encoding="UTF-8"?>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xml"/></Relationships>

</file>

<file path=ppt/slides/_rels/slide6.xml.rels><?xml version="1.0" encoding="UTF-8"?>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2.xml"/></Relationships>

</file>

<file path=ppt/slides/_rels/slide7.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3.xml"/></Relationships>

</file>

<file path=ppt/slides/_rels/slide8.xml.rels><?xml version="1.0" encoding="UTF-8"?>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4.xml"/><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0" Type="http://schemas.openxmlformats.org/officeDocument/2006/relationships/image" Target="../media/image22.png"/><Relationship Id="rId11" Type="http://schemas.openxmlformats.org/officeDocument/2006/relationships/image" Target="../media/image23.png"/><Relationship Id="rId12" Type="http://schemas.openxmlformats.org/officeDocument/2006/relationships/image" Target="../media/image24.png"/><Relationship Id="rId13" Type="http://schemas.openxmlformats.org/officeDocument/2006/relationships/image" Target="../media/image25.png"/><Relationship Id="rId14" Type="http://schemas.openxmlformats.org/officeDocument/2006/relationships/image" Target="../media/image26.png"/></Relationships>

</file>

<file path=ppt/slides/_rels/slide9.xml.rels><?xml version="1.0" encoding="UTF-8"?>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 Id="rId3" Type="http://schemas.openxmlformats.org/officeDocument/2006/relationships/image" Target="../media/image27.png"/><Relationship Id="rId4" Type="http://schemas.openxmlformats.org/officeDocument/2006/relationships/hyperlink" Target="https://www.dietaryguidelines.gov/2020-advisory-committee-report/food-pattern-modeling" TargetMode="External"/></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19" name="Image" descr="Image"/>
          <p:cNvPicPr>
            <a:picLocks noChangeAspect="1"/>
          </p:cNvPicPr>
          <p:nvPr/>
        </p:nvPicPr>
        <p:blipFill>
          <a:blip r:embed="rId2">
            <a:extLst/>
          </a:blip>
          <a:stretch>
            <a:fillRect/>
          </a:stretch>
        </p:blipFill>
        <p:spPr>
          <a:xfrm>
            <a:off x="-468178" y="-2842117"/>
            <a:ext cx="25320356" cy="8224234"/>
          </a:xfrm>
          <a:prstGeom prst="rect">
            <a:avLst/>
          </a:prstGeom>
          <a:ln w="12700">
            <a:miter lim="400000"/>
          </a:ln>
        </p:spPr>
      </p:pic>
      <p:pic>
        <p:nvPicPr>
          <p:cNvPr id="220" name="Mushrooms-In-Schools.png" descr="Mushrooms-In-Schools.png"/>
          <p:cNvPicPr>
            <a:picLocks noChangeAspect="1"/>
          </p:cNvPicPr>
          <p:nvPr/>
        </p:nvPicPr>
        <p:blipFill>
          <a:blip r:embed="rId3">
            <a:extLst/>
          </a:blip>
          <a:stretch>
            <a:fillRect/>
          </a:stretch>
        </p:blipFill>
        <p:spPr>
          <a:xfrm>
            <a:off x="8313498" y="13862311"/>
            <a:ext cx="2673850" cy="1166350"/>
          </a:xfrm>
          <a:prstGeom prst="rect">
            <a:avLst/>
          </a:prstGeom>
          <a:ln w="12700">
            <a:miter lim="400000"/>
          </a:ln>
        </p:spPr>
      </p:pic>
      <p:grpSp>
        <p:nvGrpSpPr>
          <p:cNvPr id="223" name="Group"/>
          <p:cNvGrpSpPr/>
          <p:nvPr/>
        </p:nvGrpSpPr>
        <p:grpSpPr>
          <a:xfrm>
            <a:off x="1032077" y="12808211"/>
            <a:ext cx="4819195" cy="590691"/>
            <a:chOff x="0" y="0"/>
            <a:chExt cx="4819194" cy="590690"/>
          </a:xfrm>
        </p:grpSpPr>
        <p:pic>
          <p:nvPicPr>
            <p:cNvPr id="221" name="Image" descr="Image"/>
            <p:cNvPicPr>
              <a:picLocks noChangeAspect="1"/>
            </p:cNvPicPr>
            <p:nvPr/>
          </p:nvPicPr>
          <p:blipFill>
            <a:blip r:embed="rId4">
              <a:extLst/>
            </a:blip>
            <a:stretch>
              <a:fillRect/>
            </a:stretch>
          </p:blipFill>
          <p:spPr>
            <a:xfrm>
              <a:off x="0" y="64662"/>
              <a:ext cx="461366" cy="461367"/>
            </a:xfrm>
            <a:prstGeom prst="rect">
              <a:avLst/>
            </a:prstGeom>
            <a:ln w="12700" cap="flat">
              <a:noFill/>
              <a:miter lim="400000"/>
            </a:ln>
            <a:effectLst/>
          </p:spPr>
        </p:pic>
        <p:sp>
          <p:nvSpPr>
            <p:cNvPr id="222" name="@MushroomsInSchools"/>
            <p:cNvSpPr txBox="1"/>
            <p:nvPr/>
          </p:nvSpPr>
          <p:spPr>
            <a:xfrm>
              <a:off x="511666" y="0"/>
              <a:ext cx="4307529" cy="590691"/>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50800" tIns="50800" rIns="50800" bIns="50800" numCol="1" anchor="b">
              <a:normAutofit fontScale="100000" lnSpcReduction="0"/>
            </a:bodyPr>
            <a:lstStyle>
              <a:lvl1pPr algn="l" defTabSz="448055">
                <a:defRPr b="1" sz="2842">
                  <a:solidFill>
                    <a:srgbClr val="000000"/>
                  </a:solidFill>
                  <a:latin typeface="Open Sans"/>
                  <a:ea typeface="Open Sans"/>
                  <a:cs typeface="Open Sans"/>
                  <a:sym typeface="Open Sans"/>
                </a:defRPr>
              </a:lvl1pPr>
            </a:lstStyle>
            <a:p>
              <a:pPr/>
              <a:r>
                <a:t>@MushroomsInSchools</a:t>
              </a:r>
            </a:p>
          </p:txBody>
        </p:sp>
      </p:grpSp>
      <p:pic>
        <p:nvPicPr>
          <p:cNvPr id="224" name="Image" descr="Image"/>
          <p:cNvPicPr>
            <a:picLocks noChangeAspect="1"/>
          </p:cNvPicPr>
          <p:nvPr/>
        </p:nvPicPr>
        <p:blipFill>
          <a:blip r:embed="rId5">
            <a:extLst/>
          </a:blip>
          <a:stretch>
            <a:fillRect/>
          </a:stretch>
        </p:blipFill>
        <p:spPr>
          <a:xfrm>
            <a:off x="13934774" y="5421722"/>
            <a:ext cx="10139934" cy="7748216"/>
          </a:xfrm>
          <a:prstGeom prst="rect">
            <a:avLst/>
          </a:prstGeom>
          <a:ln w="12700">
            <a:miter lim="400000"/>
          </a:ln>
        </p:spPr>
      </p:pic>
      <p:pic>
        <p:nvPicPr>
          <p:cNvPr id="225" name="Image" descr="Image"/>
          <p:cNvPicPr>
            <a:picLocks noChangeAspect="1"/>
          </p:cNvPicPr>
          <p:nvPr/>
        </p:nvPicPr>
        <p:blipFill>
          <a:blip r:embed="rId6">
            <a:extLst/>
          </a:blip>
          <a:stretch>
            <a:fillRect/>
          </a:stretch>
        </p:blipFill>
        <p:spPr>
          <a:xfrm>
            <a:off x="18776822" y="1262253"/>
            <a:ext cx="4122909" cy="1795802"/>
          </a:xfrm>
          <a:prstGeom prst="rect">
            <a:avLst/>
          </a:prstGeom>
          <a:ln w="12700">
            <a:miter lim="400000"/>
          </a:ln>
        </p:spPr>
      </p:pic>
      <p:sp>
        <p:nvSpPr>
          <p:cNvPr id="226" name="Meals"/>
          <p:cNvSpPr txBox="1"/>
          <p:nvPr/>
        </p:nvSpPr>
        <p:spPr>
          <a:xfrm>
            <a:off x="5113633" y="7851520"/>
            <a:ext cx="9073581" cy="3051896"/>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sz="10800">
                <a:solidFill>
                  <a:srgbClr val="DD665F"/>
                </a:solidFill>
                <a:latin typeface="Luna"/>
                <a:ea typeface="Luna"/>
                <a:cs typeface="Luna"/>
                <a:sym typeface="Luna"/>
              </a:defRPr>
            </a:lvl1pPr>
          </a:lstStyle>
          <a:p>
            <a:pPr/>
            <a:r>
              <a:t>Meals</a:t>
            </a:r>
          </a:p>
        </p:txBody>
      </p:sp>
      <p:pic>
        <p:nvPicPr>
          <p:cNvPr id="227" name="Image" descr="Image"/>
          <p:cNvPicPr>
            <a:picLocks noChangeAspect="1"/>
          </p:cNvPicPr>
          <p:nvPr/>
        </p:nvPicPr>
        <p:blipFill>
          <a:blip r:embed="rId7">
            <a:extLst/>
          </a:blip>
          <a:stretch>
            <a:fillRect/>
          </a:stretch>
        </p:blipFill>
        <p:spPr>
          <a:xfrm>
            <a:off x="-350211" y="1228531"/>
            <a:ext cx="27963231" cy="4582868"/>
          </a:xfrm>
          <a:prstGeom prst="rect">
            <a:avLst/>
          </a:prstGeom>
          <a:ln w="12700">
            <a:miter lim="400000"/>
          </a:ln>
        </p:spPr>
      </p:pic>
      <p:pic>
        <p:nvPicPr>
          <p:cNvPr id="228" name="Image" descr="Image"/>
          <p:cNvPicPr>
            <a:picLocks noChangeAspect="1"/>
          </p:cNvPicPr>
          <p:nvPr/>
        </p:nvPicPr>
        <p:blipFill>
          <a:blip r:embed="rId8">
            <a:extLst/>
          </a:blip>
          <a:stretch>
            <a:fillRect/>
          </a:stretch>
        </p:blipFill>
        <p:spPr>
          <a:xfrm>
            <a:off x="866695" y="606062"/>
            <a:ext cx="5149958" cy="5340663"/>
          </a:xfrm>
          <a:prstGeom prst="rect">
            <a:avLst/>
          </a:prstGeom>
          <a:ln w="12700">
            <a:miter lim="400000"/>
          </a:ln>
        </p:spPr>
      </p:pic>
      <p:sp>
        <p:nvSpPr>
          <p:cNvPr id="229" name="School"/>
          <p:cNvSpPr txBox="1"/>
          <p:nvPr/>
        </p:nvSpPr>
        <p:spPr>
          <a:xfrm>
            <a:off x="4838310" y="5535040"/>
            <a:ext cx="9073581" cy="3051897"/>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sz="10800">
                <a:solidFill>
                  <a:srgbClr val="DD665F"/>
                </a:solidFill>
                <a:latin typeface="Luna"/>
                <a:ea typeface="Luna"/>
                <a:cs typeface="Luna"/>
                <a:sym typeface="Luna"/>
              </a:defRPr>
            </a:lvl1pPr>
          </a:lstStyle>
          <a:p>
            <a:pPr/>
            <a:r>
              <a:t>School</a:t>
            </a:r>
          </a:p>
        </p:txBody>
      </p:sp>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Google Shape;421;p8"/>
          <p:cNvSpPr txBox="1"/>
          <p:nvPr>
            <p:ph type="title"/>
          </p:nvPr>
        </p:nvSpPr>
        <p:spPr>
          <a:xfrm>
            <a:off x="1809407" y="315470"/>
            <a:ext cx="21031201" cy="2651126"/>
          </a:xfrm>
          <a:prstGeom prst="rect">
            <a:avLst/>
          </a:prstGeom>
        </p:spPr>
        <p:txBody>
          <a:bodyPr/>
          <a:lstStyle/>
          <a:p>
            <a:pPr/>
            <a:r>
              <a:t>Key Dietary Principles </a:t>
            </a:r>
          </a:p>
        </p:txBody>
      </p:sp>
      <p:sp>
        <p:nvSpPr>
          <p:cNvPr id="298" name="Google Shape;422;p8"/>
          <p:cNvSpPr txBox="1"/>
          <p:nvPr>
            <p:ph type="body" idx="1"/>
          </p:nvPr>
        </p:nvSpPr>
        <p:spPr>
          <a:xfrm>
            <a:off x="1805883" y="3274169"/>
            <a:ext cx="20900964" cy="8702677"/>
          </a:xfrm>
          <a:prstGeom prst="rect">
            <a:avLst/>
          </a:prstGeom>
        </p:spPr>
        <p:txBody>
          <a:bodyPr/>
          <a:lstStyle/>
          <a:p>
            <a:pPr marL="457187" indent="-457187">
              <a:spcBef>
                <a:spcPts val="0"/>
              </a:spcBef>
            </a:pPr>
            <a:r>
              <a:t>Meet nutritional needs primarily from foods and beverages</a:t>
            </a:r>
          </a:p>
          <a:p>
            <a:pPr marL="457187" indent="-457187"/>
            <a:r>
              <a:t>Choose a variety of options from each food group</a:t>
            </a:r>
          </a:p>
          <a:p>
            <a:pPr marL="457187" indent="-457187"/>
            <a:r>
              <a:t>Pay attention to portion size</a:t>
            </a:r>
          </a:p>
        </p:txBody>
      </p:sp>
      <p:pic>
        <p:nvPicPr>
          <p:cNvPr id="299" name="Google Shape;423;p8" descr="Google Shape;423;p8"/>
          <p:cNvPicPr>
            <a:picLocks noChangeAspect="1"/>
          </p:cNvPicPr>
          <p:nvPr/>
        </p:nvPicPr>
        <p:blipFill>
          <a:blip r:embed="rId3">
            <a:extLst/>
          </a:blip>
          <a:srcRect l="24607" t="2444" r="7816" b="0"/>
          <a:stretch>
            <a:fillRect/>
          </a:stretch>
        </p:blipFill>
        <p:spPr>
          <a:xfrm>
            <a:off x="4191000" y="7154980"/>
            <a:ext cx="4318001" cy="4116329"/>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close/>
              </a:path>
            </a:pathLst>
          </a:custGeom>
          <a:ln w="12700">
            <a:miter lim="400000"/>
          </a:ln>
        </p:spPr>
      </p:pic>
      <p:pic>
        <p:nvPicPr>
          <p:cNvPr id="300" name="Google Shape;424;p8" descr="Google Shape;424;p8"/>
          <p:cNvPicPr>
            <a:picLocks noChangeAspect="1"/>
          </p:cNvPicPr>
          <p:nvPr/>
        </p:nvPicPr>
        <p:blipFill>
          <a:blip r:embed="rId4">
            <a:extLst/>
          </a:blip>
          <a:srcRect l="0" t="0" r="4" b="3"/>
          <a:stretch>
            <a:fillRect/>
          </a:stretch>
        </p:blipFill>
        <p:spPr>
          <a:xfrm>
            <a:off x="10305304" y="7051850"/>
            <a:ext cx="4288235" cy="4216798"/>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801" y="0"/>
                </a:moveTo>
                <a:cubicBezTo>
                  <a:pt x="4836" y="0"/>
                  <a:pt x="0" y="4836"/>
                  <a:pt x="0" y="10801"/>
                </a:cubicBezTo>
                <a:cubicBezTo>
                  <a:pt x="0" y="16766"/>
                  <a:pt x="4836" y="21600"/>
                  <a:pt x="10801" y="21600"/>
                </a:cubicBezTo>
                <a:cubicBezTo>
                  <a:pt x="16766" y="21600"/>
                  <a:pt x="21600" y="16766"/>
                  <a:pt x="21600" y="10801"/>
                </a:cubicBezTo>
                <a:cubicBezTo>
                  <a:pt x="21600" y="4836"/>
                  <a:pt x="16766" y="0"/>
                  <a:pt x="10801" y="0"/>
                </a:cubicBezTo>
                <a:close/>
              </a:path>
            </a:pathLst>
          </a:custGeom>
          <a:ln w="12700">
            <a:miter lim="400000"/>
          </a:ln>
        </p:spPr>
      </p:pic>
      <p:pic>
        <p:nvPicPr>
          <p:cNvPr id="301" name="Google Shape;425;p8" descr="Google Shape;425;p8"/>
          <p:cNvPicPr>
            <a:picLocks noChangeAspect="1"/>
          </p:cNvPicPr>
          <p:nvPr/>
        </p:nvPicPr>
        <p:blipFill>
          <a:blip r:embed="rId5">
            <a:extLst/>
          </a:blip>
          <a:srcRect l="3122" t="2585" r="2841" b="2"/>
          <a:stretch>
            <a:fillRect/>
          </a:stretch>
        </p:blipFill>
        <p:spPr>
          <a:xfrm>
            <a:off x="16390037" y="7051850"/>
            <a:ext cx="4379517" cy="4419601"/>
          </a:xfrm>
          <a:custGeom>
            <a:avLst/>
            <a:gdLst/>
            <a:ahLst/>
            <a:cxnLst>
              <a:cxn ang="0">
                <a:pos x="wd2" y="hd2"/>
              </a:cxn>
              <a:cxn ang="5400000">
                <a:pos x="wd2" y="hd2"/>
              </a:cxn>
              <a:cxn ang="10800000">
                <a:pos x="wd2" y="hd2"/>
              </a:cxn>
              <a:cxn ang="16200000">
                <a:pos x="wd2" y="hd2"/>
              </a:cxn>
            </a:cxnLst>
            <a:rect l="0" t="0" r="r" b="b"/>
            <a:pathLst>
              <a:path w="21600" h="21600" fill="norm" stroke="1" extrusionOk="0">
                <a:moveTo>
                  <a:pt x="10799" y="0"/>
                </a:moveTo>
                <a:cubicBezTo>
                  <a:pt x="4835" y="0"/>
                  <a:pt x="0" y="4835"/>
                  <a:pt x="0" y="10800"/>
                </a:cubicBezTo>
                <a:cubicBezTo>
                  <a:pt x="0" y="16765"/>
                  <a:pt x="4835" y="21600"/>
                  <a:pt x="10799" y="21600"/>
                </a:cubicBezTo>
                <a:cubicBezTo>
                  <a:pt x="16763" y="21600"/>
                  <a:pt x="21600" y="16765"/>
                  <a:pt x="21600" y="10800"/>
                </a:cubicBezTo>
                <a:cubicBezTo>
                  <a:pt x="21600" y="4835"/>
                  <a:pt x="16763" y="0"/>
                  <a:pt x="10799" y="0"/>
                </a:cubicBezTo>
                <a:close/>
              </a:path>
            </a:pathLst>
          </a:cu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5" name="Google Shape;431;p9"/>
          <p:cNvSpPr txBox="1"/>
          <p:nvPr>
            <p:ph type="title"/>
          </p:nvPr>
        </p:nvSpPr>
        <p:spPr>
          <a:xfrm>
            <a:off x="1809407" y="310896"/>
            <a:ext cx="21031201" cy="2651126"/>
          </a:xfrm>
          <a:prstGeom prst="rect">
            <a:avLst/>
          </a:prstGeom>
        </p:spPr>
        <p:txBody>
          <a:bodyPr/>
          <a:lstStyle/>
          <a:p>
            <a:pPr/>
            <a:r>
              <a:t>What is a Dietary Pattern?</a:t>
            </a:r>
          </a:p>
        </p:txBody>
      </p:sp>
      <p:sp>
        <p:nvSpPr>
          <p:cNvPr id="306" name="Google Shape;432;p9"/>
          <p:cNvSpPr txBox="1"/>
          <p:nvPr>
            <p:ph type="body" idx="1"/>
          </p:nvPr>
        </p:nvSpPr>
        <p:spPr>
          <a:xfrm>
            <a:off x="1809412" y="3274169"/>
            <a:ext cx="21402280" cy="8702677"/>
          </a:xfrm>
          <a:prstGeom prst="rect">
            <a:avLst/>
          </a:prstGeom>
        </p:spPr>
        <p:txBody>
          <a:bodyPr/>
          <a:lstStyle/>
          <a:p>
            <a:pPr marL="457187" indent="-457187">
              <a:spcBef>
                <a:spcPts val="0"/>
              </a:spcBef>
              <a:buSzPts val="5200"/>
              <a:defRPr sz="5200"/>
            </a:pPr>
            <a:r>
              <a:t>Represents the totality of what individuals habitually eat and drink.</a:t>
            </a:r>
          </a:p>
          <a:p>
            <a:pPr marL="457187" indent="-457187">
              <a:spcBef>
                <a:spcPts val="3200"/>
              </a:spcBef>
              <a:buSzPts val="5200"/>
              <a:defRPr sz="5200"/>
            </a:pPr>
            <a:r>
              <a:t>The parts of the pattern act synergistically to affect health. </a:t>
            </a:r>
          </a:p>
          <a:p>
            <a:pPr marL="457187" indent="-457187">
              <a:spcBef>
                <a:spcPts val="3200"/>
              </a:spcBef>
              <a:buSzPts val="5200"/>
              <a:defRPr sz="5200"/>
            </a:pPr>
            <a:r>
              <a:t>May better predict overall health status and disease risk than individual foods or nutrients.</a:t>
            </a:r>
          </a:p>
          <a:p>
            <a:pPr marL="457187" indent="-457187">
              <a:spcBef>
                <a:spcPts val="3200"/>
              </a:spcBef>
              <a:buSzPts val="5200"/>
              <a:defRPr sz="5200"/>
            </a:pPr>
            <a:r>
              <a:t>A healthy dietary pattern consists of nutrient-dense forms of foods and beverages across all food groups, in recommended amounts, and within calorie limits.</a:t>
            </a:r>
          </a:p>
        </p:txBody>
      </p:sp>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0" name="Google Shape;438;p10"/>
          <p:cNvSpPr txBox="1"/>
          <p:nvPr>
            <p:ph type="title"/>
          </p:nvPr>
        </p:nvSpPr>
        <p:spPr>
          <a:xfrm>
            <a:off x="1809407" y="310896"/>
            <a:ext cx="19613680" cy="2651126"/>
          </a:xfrm>
          <a:prstGeom prst="rect">
            <a:avLst/>
          </a:prstGeom>
        </p:spPr>
        <p:txBody>
          <a:bodyPr/>
          <a:lstStyle/>
          <a:p>
            <a:pPr/>
            <a:r>
              <a:t>A Healthy Dietary Pattern Supports Appropriate Calorie Levels</a:t>
            </a:r>
          </a:p>
        </p:txBody>
      </p:sp>
      <p:sp>
        <p:nvSpPr>
          <p:cNvPr id="311" name="Google Shape;439;p10"/>
          <p:cNvSpPr txBox="1"/>
          <p:nvPr>
            <p:ph type="body" idx="1"/>
          </p:nvPr>
        </p:nvSpPr>
        <p:spPr>
          <a:xfrm>
            <a:off x="1809411" y="3273552"/>
            <a:ext cx="20900964" cy="8702676"/>
          </a:xfrm>
          <a:prstGeom prst="rect">
            <a:avLst/>
          </a:prstGeom>
        </p:spPr>
        <p:txBody>
          <a:bodyPr/>
          <a:lstStyle/>
          <a:p>
            <a:pPr marL="457187" indent="-457187">
              <a:spcBef>
                <a:spcPts val="0"/>
              </a:spcBef>
              <a:buSzPts val="5200"/>
              <a:defRPr sz="5200"/>
            </a:pPr>
            <a:r>
              <a:t>The total number of calories a person needs each day varies depending on a number of factors.</a:t>
            </a:r>
          </a:p>
          <a:p>
            <a:pPr marL="457187" indent="-457187">
              <a:buSzPts val="5200"/>
              <a:defRPr sz="5200"/>
            </a:pPr>
            <a:r>
              <a:t>Calorie needs generally decrease for adults as they age.</a:t>
            </a:r>
          </a:p>
          <a:p>
            <a:pPr marL="457187" indent="-457187">
              <a:buSzPts val="5200"/>
              <a:defRPr sz="5200"/>
            </a:pPr>
            <a:r>
              <a:t>A need to lose, gain, or maintain weight affects how many calories should be consumed.</a:t>
            </a:r>
          </a:p>
          <a:p>
            <a:pPr marL="457187" indent="-457187">
              <a:buSzPts val="5200"/>
              <a:defRPr sz="5200"/>
            </a:pPr>
            <a:r>
              <a:t>The best way to evaluate calorie intake, in comparison to calorie needs, is by measuring body weight status.</a:t>
            </a:r>
          </a:p>
        </p:txBody>
      </p:sp>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Google Shape;445;p11"/>
          <p:cNvSpPr txBox="1"/>
          <p:nvPr>
            <p:ph type="title"/>
          </p:nvPr>
        </p:nvSpPr>
        <p:spPr>
          <a:xfrm>
            <a:off x="1809407" y="686768"/>
            <a:ext cx="21031201" cy="2746219"/>
          </a:xfrm>
          <a:prstGeom prst="rect">
            <a:avLst/>
          </a:prstGeom>
        </p:spPr>
        <p:txBody>
          <a:bodyPr anchor="t"/>
          <a:lstStyle/>
          <a:p>
            <a:pPr defTabSz="1810511">
              <a:defRPr sz="6336"/>
            </a:pPr>
            <a:r>
              <a:t>Making Nutrient-Dense Choices: </a:t>
            </a:r>
            <a:br/>
            <a:r>
              <a:t>One Food or Beverage At a Time</a:t>
            </a:r>
            <a:br/>
          </a:p>
        </p:txBody>
      </p:sp>
      <p:sp>
        <p:nvSpPr>
          <p:cNvPr id="316" name="Google Shape;446;p11"/>
          <p:cNvSpPr txBox="1"/>
          <p:nvPr/>
        </p:nvSpPr>
        <p:spPr>
          <a:xfrm>
            <a:off x="2036627" y="3567624"/>
            <a:ext cx="5083491" cy="8702676"/>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normAutofit fontScale="100000" lnSpcReduction="0"/>
          </a:bodyPr>
          <a:lstStyle>
            <a:lvl1pPr algn="l" defTabSz="1828800">
              <a:lnSpc>
                <a:spcPct val="96000"/>
              </a:lnSpc>
              <a:defRPr sz="3400">
                <a:solidFill>
                  <a:srgbClr val="000000"/>
                </a:solidFill>
                <a:latin typeface="Arial"/>
                <a:ea typeface="Arial"/>
                <a:cs typeface="Arial"/>
                <a:sym typeface="Arial"/>
              </a:defRPr>
            </a:lvl1pPr>
          </a:lstStyle>
          <a:p>
            <a:pPr/>
            <a:r>
              <a:t>Every food and beverage choice is an opportunity to move toward a healthy dietary pattern. Small changes in single choices add up and can make a big difference. These are a few examples of realistic, small changes to nutrient-dense choices that can help people adopt healthy dietary patterns.</a:t>
            </a:r>
          </a:p>
        </p:txBody>
      </p:sp>
      <p:pic>
        <p:nvPicPr>
          <p:cNvPr id="317" name="Google Shape;447;p11" descr="Google Shape;447;p11"/>
          <p:cNvPicPr>
            <a:picLocks noChangeAspect="1"/>
          </p:cNvPicPr>
          <p:nvPr/>
        </p:nvPicPr>
        <p:blipFill>
          <a:blip r:embed="rId3">
            <a:extLst/>
          </a:blip>
          <a:stretch>
            <a:fillRect/>
          </a:stretch>
        </p:blipFill>
        <p:spPr>
          <a:xfrm>
            <a:off x="7988968" y="3432988"/>
            <a:ext cx="15616990" cy="9596244"/>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1" name="Google Shape;453;p12"/>
          <p:cNvSpPr txBox="1"/>
          <p:nvPr>
            <p:ph type="title"/>
          </p:nvPr>
        </p:nvSpPr>
        <p:spPr>
          <a:xfrm>
            <a:off x="1809407" y="310896"/>
            <a:ext cx="21031201" cy="2651126"/>
          </a:xfrm>
          <a:prstGeom prst="rect">
            <a:avLst/>
          </a:prstGeom>
        </p:spPr>
        <p:txBody>
          <a:bodyPr/>
          <a:lstStyle/>
          <a:p>
            <a:pPr>
              <a:defRPr sz="6000"/>
            </a:pPr>
            <a:r>
              <a:t>Focus on meeting food group needs with </a:t>
            </a:r>
            <a:br/>
            <a:r>
              <a:t>nutrient-dense foods and beverages, </a:t>
            </a:r>
            <a:br/>
            <a:r>
              <a:t>and stay within calorie limits </a:t>
            </a:r>
          </a:p>
        </p:txBody>
      </p:sp>
      <p:sp>
        <p:nvSpPr>
          <p:cNvPr id="322" name="Google Shape;454;p12"/>
          <p:cNvSpPr txBox="1"/>
          <p:nvPr/>
        </p:nvSpPr>
        <p:spPr>
          <a:xfrm>
            <a:off x="2036628" y="3119514"/>
            <a:ext cx="9276985" cy="8702677"/>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normAutofit fontScale="100000" lnSpcReduction="0"/>
          </a:bodyPr>
          <a:lstStyle/>
          <a:p>
            <a:pPr algn="l" defTabSz="1828800">
              <a:lnSpc>
                <a:spcPct val="96000"/>
              </a:lnSpc>
              <a:defRPr sz="3400">
                <a:solidFill>
                  <a:srgbClr val="000000"/>
                </a:solidFill>
                <a:latin typeface="Arial"/>
                <a:ea typeface="Arial"/>
                <a:cs typeface="Arial"/>
                <a:sym typeface="Arial"/>
              </a:defRPr>
            </a:pPr>
            <a:r>
              <a:t>An underlying premise of the </a:t>
            </a:r>
            <a:r>
              <a:rPr i="1"/>
              <a:t>Dietary Guidelines</a:t>
            </a:r>
            <a:r>
              <a:t> is that nutritional needs should be met primarily from foods and beverages—specifically, nutrient-dense foods and beverages. Nutrient-dense foods provide vitamins, minerals, and other health-promoting components and have no or little added sugars, saturated fat, and sodium. </a:t>
            </a:r>
            <a:br/>
            <a:r>
              <a:t>A healthy dietary pattern consists of nutrient-dense forms of foods and beverages across all food groups, in recommended amounts, and within calorie limits.</a:t>
            </a:r>
          </a:p>
        </p:txBody>
      </p:sp>
      <p:sp>
        <p:nvSpPr>
          <p:cNvPr id="323" name="Google Shape;455;p12"/>
          <p:cNvSpPr txBox="1"/>
          <p:nvPr>
            <p:ph type="body" sz="half" idx="1"/>
          </p:nvPr>
        </p:nvSpPr>
        <p:spPr>
          <a:xfrm>
            <a:off x="11697669" y="3166236"/>
            <a:ext cx="11804074" cy="10395726"/>
          </a:xfrm>
          <a:prstGeom prst="rect">
            <a:avLst/>
          </a:prstGeom>
        </p:spPr>
        <p:txBody>
          <a:bodyPr/>
          <a:lstStyle/>
          <a:p>
            <a:pPr marL="0" indent="0">
              <a:lnSpc>
                <a:spcPct val="96000"/>
              </a:lnSpc>
              <a:spcBef>
                <a:spcPts val="0"/>
              </a:spcBef>
              <a:buSzTx/>
              <a:buNone/>
              <a:defRPr sz="3400"/>
            </a:pPr>
            <a:r>
              <a:t>The core elements that make up a healthy dietary pattern include: </a:t>
            </a:r>
          </a:p>
          <a:p>
            <a:pPr marL="457187" indent="-457187">
              <a:lnSpc>
                <a:spcPct val="96000"/>
              </a:lnSpc>
              <a:buSzPct val="100000"/>
              <a:defRPr sz="3400"/>
            </a:pPr>
            <a:r>
              <a:t>Vegetables of all types—dark green; red and orange; beans, peas, and lentils; starchy; and other vegetables</a:t>
            </a:r>
          </a:p>
          <a:p>
            <a:pPr marL="457187" indent="-457187">
              <a:lnSpc>
                <a:spcPct val="96000"/>
              </a:lnSpc>
              <a:buSzPct val="100000"/>
              <a:defRPr sz="3400"/>
            </a:pPr>
            <a:r>
              <a:t>Fruits, especially whole fruit</a:t>
            </a:r>
          </a:p>
          <a:p>
            <a:pPr marL="457187" indent="-457187">
              <a:lnSpc>
                <a:spcPct val="96000"/>
              </a:lnSpc>
              <a:buSzPct val="100000"/>
              <a:defRPr sz="3400"/>
            </a:pPr>
            <a:r>
              <a:t>Grains, at least half of which are whole grain </a:t>
            </a:r>
          </a:p>
          <a:p>
            <a:pPr marL="457187" indent="-457187">
              <a:lnSpc>
                <a:spcPct val="96000"/>
              </a:lnSpc>
              <a:buSzPct val="100000"/>
              <a:defRPr sz="3400"/>
            </a:pPr>
            <a:r>
              <a:t>Dairy, including fat-free or low-fat milk, yogurt, and cheese, and/or lactose-free versions and fortified soy beverages and yogurt as alternatives</a:t>
            </a:r>
          </a:p>
          <a:p>
            <a:pPr marL="457187" indent="-457187">
              <a:lnSpc>
                <a:spcPct val="96000"/>
              </a:lnSpc>
              <a:buSzPct val="100000"/>
              <a:defRPr sz="3400"/>
            </a:pPr>
            <a:r>
              <a:t>Protein foods, including lean meats, poultry, and eggs; seafood; beans, peas, and lentils; and nuts, seeds, and soy products</a:t>
            </a:r>
          </a:p>
          <a:p>
            <a:pPr marL="457187" indent="-457187">
              <a:lnSpc>
                <a:spcPct val="96000"/>
              </a:lnSpc>
              <a:buSzPct val="100000"/>
              <a:defRPr sz="3400"/>
            </a:pPr>
            <a:r>
              <a:t>Oils, including vegetable oils and oils in food, such as seafood and nuts</a:t>
            </a:r>
          </a:p>
        </p:txBody>
      </p:sp>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7" name="Google Shape;461;p14"/>
          <p:cNvSpPr txBox="1"/>
          <p:nvPr>
            <p:ph type="title"/>
          </p:nvPr>
        </p:nvSpPr>
        <p:spPr>
          <a:xfrm>
            <a:off x="1809406" y="310896"/>
            <a:ext cx="21894656" cy="2651126"/>
          </a:xfrm>
          <a:prstGeom prst="rect">
            <a:avLst/>
          </a:prstGeom>
        </p:spPr>
        <p:txBody>
          <a:bodyPr/>
          <a:lstStyle>
            <a:lvl1pPr>
              <a:defRPr sz="6400"/>
            </a:lvl1pPr>
          </a:lstStyle>
          <a:p>
            <a:pPr/>
            <a:r>
              <a:t>Dietary Intakes Compared to Recommendations</a:t>
            </a:r>
          </a:p>
        </p:txBody>
      </p:sp>
      <p:pic>
        <p:nvPicPr>
          <p:cNvPr id="328" name="Google Shape;462;p14" descr="Google Shape;462;p14"/>
          <p:cNvPicPr>
            <a:picLocks noChangeAspect="1"/>
          </p:cNvPicPr>
          <p:nvPr/>
        </p:nvPicPr>
        <p:blipFill>
          <a:blip r:embed="rId3">
            <a:extLst/>
          </a:blip>
          <a:stretch>
            <a:fillRect/>
          </a:stretch>
        </p:blipFill>
        <p:spPr>
          <a:xfrm>
            <a:off x="4569759" y="2311525"/>
            <a:ext cx="15747704" cy="10108240"/>
          </a:xfrm>
          <a:prstGeom prst="rect">
            <a:avLst/>
          </a:prstGeom>
          <a:ln w="12700">
            <a:miter lim="400000"/>
          </a:ln>
        </p:spPr>
      </p:pic>
      <p:sp>
        <p:nvSpPr>
          <p:cNvPr id="329" name="Google Shape;463;p14"/>
          <p:cNvSpPr txBox="1"/>
          <p:nvPr/>
        </p:nvSpPr>
        <p:spPr>
          <a:xfrm>
            <a:off x="6063347" y="12419765"/>
            <a:ext cx="13792691" cy="1401493"/>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normAutofit fontScale="100000" lnSpcReduction="0"/>
          </a:bodyPr>
          <a:lstStyle/>
          <a:p>
            <a:pPr algn="l" defTabSz="1828800">
              <a:lnSpc>
                <a:spcPct val="81000"/>
              </a:lnSpc>
              <a:defRPr b="1" sz="1800">
                <a:solidFill>
                  <a:srgbClr val="414444"/>
                </a:solidFill>
                <a:latin typeface="Roboto"/>
                <a:ea typeface="Roboto"/>
                <a:cs typeface="Roboto"/>
                <a:sym typeface="Roboto"/>
              </a:defRPr>
            </a:pPr>
            <a:r>
              <a:t>NOTE: </a:t>
            </a:r>
            <a:r>
              <a:rPr b="0">
                <a:latin typeface="Roboto Light"/>
                <a:ea typeface="Roboto Light"/>
                <a:cs typeface="Roboto Light"/>
                <a:sym typeface="Roboto Light"/>
              </a:rPr>
              <a:t>Recommended daily intake of whole grains is to be at least half of total grain consumption, and the limit for refined grains is to be no more than half of total grain consumption.</a:t>
            </a:r>
            <a:endParaRPr b="0">
              <a:latin typeface="Roboto Light"/>
              <a:ea typeface="Roboto Light"/>
              <a:cs typeface="Roboto Light"/>
              <a:sym typeface="Roboto Light"/>
            </a:endParaRPr>
          </a:p>
          <a:p>
            <a:pPr algn="l" defTabSz="1828800">
              <a:lnSpc>
                <a:spcPct val="81000"/>
              </a:lnSpc>
              <a:spcBef>
                <a:spcPts val="2000"/>
              </a:spcBef>
              <a:defRPr b="1" sz="1800">
                <a:solidFill>
                  <a:srgbClr val="414444"/>
                </a:solidFill>
                <a:latin typeface="Roboto"/>
                <a:ea typeface="Roboto"/>
                <a:cs typeface="Roboto"/>
                <a:sym typeface="Roboto"/>
              </a:defRPr>
            </a:pPr>
            <a:r>
              <a:t>Data Source: </a:t>
            </a:r>
            <a:r>
              <a:rPr b="0">
                <a:latin typeface="Roboto Light"/>
                <a:ea typeface="Roboto Light"/>
                <a:cs typeface="Roboto Light"/>
                <a:sym typeface="Roboto Light"/>
              </a:rPr>
              <a:t>Analysis of What We Eat in America, NHANES 2013-2016, ages 1 and older, 2 days dietary intake data, weighted. Recommended Intake Ranges: Healthy U.S.-Style Dietary Patterns </a:t>
            </a:r>
          </a:p>
        </p:txBody>
      </p:sp>
      <p:sp>
        <p:nvSpPr>
          <p:cNvPr id="330" name="Google Shape;464;p14"/>
          <p:cNvSpPr txBox="1"/>
          <p:nvPr/>
        </p:nvSpPr>
        <p:spPr>
          <a:xfrm>
            <a:off x="5871961" y="12340015"/>
            <a:ext cx="199873" cy="577568"/>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spAutoFit/>
          </a:bodyPr>
          <a:lstStyle>
            <a:lvl1pPr algn="l" defTabSz="1828800">
              <a:defRPr sz="2800">
                <a:solidFill>
                  <a:srgbClr val="F98057"/>
                </a:solidFill>
                <a:latin typeface="Arial"/>
                <a:ea typeface="Arial"/>
                <a:cs typeface="Arial"/>
                <a:sym typeface="Arial"/>
              </a:defRPr>
            </a:lvl1pPr>
          </a:lstStyle>
          <a:p>
            <a:pPr/>
            <a:r>
              <a:t>*</a:t>
            </a:r>
          </a:p>
        </p:txBody>
      </p:sp>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4" name="Google Shape;470;p15"/>
          <p:cNvSpPr txBox="1"/>
          <p:nvPr>
            <p:ph type="title"/>
          </p:nvPr>
        </p:nvSpPr>
        <p:spPr>
          <a:xfrm>
            <a:off x="1809407" y="310896"/>
            <a:ext cx="21031201" cy="2651126"/>
          </a:xfrm>
          <a:prstGeom prst="rect">
            <a:avLst/>
          </a:prstGeom>
        </p:spPr>
        <p:txBody>
          <a:bodyPr/>
          <a:lstStyle/>
          <a:p>
            <a:pPr/>
            <a:r>
              <a:t>Vegetables</a:t>
            </a:r>
          </a:p>
        </p:txBody>
      </p:sp>
      <p:sp>
        <p:nvSpPr>
          <p:cNvPr id="335" name="Google Shape;471;p15"/>
          <p:cNvSpPr txBox="1"/>
          <p:nvPr>
            <p:ph type="body" idx="1"/>
          </p:nvPr>
        </p:nvSpPr>
        <p:spPr>
          <a:xfrm>
            <a:off x="4421529" y="3228482"/>
            <a:ext cx="14213712" cy="10261521"/>
          </a:xfrm>
          <a:prstGeom prst="rect">
            <a:avLst/>
          </a:prstGeom>
        </p:spPr>
        <p:txBody>
          <a:bodyPr/>
          <a:lstStyle/>
          <a:p>
            <a:pPr marL="457187" indent="-457187">
              <a:lnSpc>
                <a:spcPct val="120000"/>
              </a:lnSpc>
              <a:spcBef>
                <a:spcPts val="0"/>
              </a:spcBef>
              <a:buSzPts val="3200"/>
              <a:defRPr sz="3200"/>
            </a:pPr>
            <a:r>
              <a:t>Healthy dietary patterns include a variety of vegetables from all five vegetable subgroups. </a:t>
            </a:r>
          </a:p>
          <a:p>
            <a:pPr lvl="1" marL="914376" indent="-457187">
              <a:lnSpc>
                <a:spcPct val="120000"/>
              </a:lnSpc>
              <a:spcBef>
                <a:spcPts val="1000"/>
              </a:spcBef>
              <a:buSzPts val="3200"/>
              <a:buFont typeface="Helvetica"/>
              <a:defRPr sz="3200"/>
            </a:pPr>
            <a:r>
              <a:t>Includes all fresh, frozen, canned, and dried options in cooked or raw forms, including 100% vegetable juices.</a:t>
            </a:r>
          </a:p>
          <a:p>
            <a:pPr lvl="1" marL="914376" indent="-457187">
              <a:lnSpc>
                <a:spcPct val="120000"/>
              </a:lnSpc>
              <a:spcBef>
                <a:spcPts val="1000"/>
              </a:spcBef>
              <a:buSzPts val="3200"/>
              <a:buFont typeface="Helvetica"/>
              <a:defRPr sz="3200"/>
            </a:pPr>
            <a:r>
              <a:t>Nutrient-dense forms have limited additions such as salt, butter, or creamy sauces.</a:t>
            </a:r>
          </a:p>
          <a:p>
            <a:pPr marL="457187" indent="-457187">
              <a:lnSpc>
                <a:spcPct val="120000"/>
              </a:lnSpc>
              <a:buSzPts val="3200"/>
              <a:defRPr sz="3200"/>
            </a:pPr>
            <a:r>
              <a:t>Almost 90% of Americans do not meet the recommendation for vegetables.</a:t>
            </a:r>
          </a:p>
          <a:p>
            <a:pPr marL="457187" indent="-457187">
              <a:lnSpc>
                <a:spcPct val="120000"/>
              </a:lnSpc>
              <a:buSzPts val="3200"/>
              <a:defRPr sz="3200"/>
            </a:pPr>
            <a:r>
              <a:t>Most people need to increase total vegetable intake and intake from all vegetable subgroups, shift to nutrient-dense forms, and increase the variety of different vegetables consumed over time.</a:t>
            </a:r>
          </a:p>
          <a:p>
            <a:pPr marL="457187" indent="-457187">
              <a:lnSpc>
                <a:spcPct val="120000"/>
              </a:lnSpc>
              <a:buSzPts val="3200"/>
              <a:defRPr sz="3200"/>
            </a:pPr>
            <a:r>
              <a:t>Strategies to increase vegetable intake include increasing the vegetable content of mixed dishes and eating more vegetables as side dishes or snacks—keeping these nutrient-dense.</a:t>
            </a:r>
          </a:p>
        </p:txBody>
      </p:sp>
      <p:grpSp>
        <p:nvGrpSpPr>
          <p:cNvPr id="339" name="Google Shape;472;p15"/>
          <p:cNvGrpSpPr/>
          <p:nvPr/>
        </p:nvGrpSpPr>
        <p:grpSpPr>
          <a:xfrm>
            <a:off x="19379131" y="2643441"/>
            <a:ext cx="5004869" cy="10163440"/>
            <a:chOff x="0" y="0"/>
            <a:chExt cx="5004868" cy="10163438"/>
          </a:xfrm>
        </p:grpSpPr>
        <p:pic>
          <p:nvPicPr>
            <p:cNvPr id="336" name="Google Shape;473;p15" descr="Google Shape;473;p15"/>
            <p:cNvPicPr>
              <a:picLocks noChangeAspect="1"/>
            </p:cNvPicPr>
            <p:nvPr/>
          </p:nvPicPr>
          <p:blipFill>
            <a:blip r:embed="rId3">
              <a:extLst/>
            </a:blip>
            <a:stretch>
              <a:fillRect/>
            </a:stretch>
          </p:blipFill>
          <p:spPr>
            <a:xfrm>
              <a:off x="0" y="-1"/>
              <a:ext cx="5004869" cy="3353517"/>
            </a:xfrm>
            <a:prstGeom prst="rect">
              <a:avLst/>
            </a:prstGeom>
            <a:ln w="12700" cap="flat">
              <a:noFill/>
              <a:miter lim="400000"/>
            </a:ln>
            <a:effectLst/>
          </p:spPr>
        </p:pic>
        <p:pic>
          <p:nvPicPr>
            <p:cNvPr id="337" name="Google Shape;474;p15" descr="Google Shape;474;p15"/>
            <p:cNvPicPr>
              <a:picLocks noChangeAspect="1"/>
            </p:cNvPicPr>
            <p:nvPr/>
          </p:nvPicPr>
          <p:blipFill>
            <a:blip r:embed="rId4">
              <a:extLst/>
            </a:blip>
            <a:stretch>
              <a:fillRect/>
            </a:stretch>
          </p:blipFill>
          <p:spPr>
            <a:xfrm>
              <a:off x="0" y="3411678"/>
              <a:ext cx="5004869" cy="3353517"/>
            </a:xfrm>
            <a:prstGeom prst="rect">
              <a:avLst/>
            </a:prstGeom>
            <a:ln w="12700" cap="flat">
              <a:noFill/>
              <a:miter lim="400000"/>
            </a:ln>
            <a:effectLst/>
          </p:spPr>
        </p:pic>
        <p:pic>
          <p:nvPicPr>
            <p:cNvPr id="338" name="Google Shape;475;p15" descr="Google Shape;475;p15"/>
            <p:cNvPicPr>
              <a:picLocks noChangeAspect="1"/>
            </p:cNvPicPr>
            <p:nvPr/>
          </p:nvPicPr>
          <p:blipFill>
            <a:blip r:embed="rId5">
              <a:extLst/>
            </a:blip>
            <a:stretch>
              <a:fillRect/>
            </a:stretch>
          </p:blipFill>
          <p:spPr>
            <a:xfrm>
              <a:off x="0" y="6809922"/>
              <a:ext cx="5004869" cy="3353517"/>
            </a:xfrm>
            <a:prstGeom prst="rect">
              <a:avLst/>
            </a:prstGeom>
            <a:ln w="12700" cap="flat">
              <a:noFill/>
              <a:miter lim="400000"/>
            </a:ln>
            <a:effectLst/>
          </p:spPr>
        </p:pic>
      </p:grpSp>
      <p:pic>
        <p:nvPicPr>
          <p:cNvPr id="340" name="Google Shape;476;p15" descr="Google Shape;476;p15"/>
          <p:cNvPicPr>
            <a:picLocks noChangeAspect="1"/>
          </p:cNvPicPr>
          <p:nvPr/>
        </p:nvPicPr>
        <p:blipFill>
          <a:blip r:embed="rId6">
            <a:extLst/>
          </a:blip>
          <a:stretch>
            <a:fillRect/>
          </a:stretch>
        </p:blipFill>
        <p:spPr>
          <a:xfrm>
            <a:off x="2019233" y="3234832"/>
            <a:ext cx="1375995" cy="2108201"/>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 name="Google Shape;481;p18"/>
          <p:cNvSpPr txBox="1"/>
          <p:nvPr>
            <p:ph type="title"/>
          </p:nvPr>
        </p:nvSpPr>
        <p:spPr>
          <a:xfrm>
            <a:off x="1809407" y="310896"/>
            <a:ext cx="21031201" cy="2651126"/>
          </a:xfrm>
          <a:prstGeom prst="rect">
            <a:avLst/>
          </a:prstGeom>
        </p:spPr>
        <p:txBody>
          <a:bodyPr/>
          <a:lstStyle/>
          <a:p>
            <a:pPr/>
            <a:r>
              <a:t>Fruits</a:t>
            </a:r>
          </a:p>
        </p:txBody>
      </p:sp>
      <p:pic>
        <p:nvPicPr>
          <p:cNvPr id="345" name="Google Shape;482;p18" descr="Google Shape;482;p18"/>
          <p:cNvPicPr>
            <a:picLocks noChangeAspect="1"/>
          </p:cNvPicPr>
          <p:nvPr/>
        </p:nvPicPr>
        <p:blipFill>
          <a:blip r:embed="rId2">
            <a:extLst/>
          </a:blip>
          <a:stretch>
            <a:fillRect/>
          </a:stretch>
        </p:blipFill>
        <p:spPr>
          <a:xfrm>
            <a:off x="17335182" y="3381376"/>
            <a:ext cx="7040881" cy="4717749"/>
          </a:xfrm>
          <a:prstGeom prst="rect">
            <a:avLst/>
          </a:prstGeom>
          <a:ln w="12700">
            <a:miter lim="400000"/>
          </a:ln>
        </p:spPr>
      </p:pic>
      <p:sp>
        <p:nvSpPr>
          <p:cNvPr id="346" name="Google Shape;483;p18"/>
          <p:cNvSpPr txBox="1"/>
          <p:nvPr>
            <p:ph type="body" sz="half" idx="1"/>
          </p:nvPr>
        </p:nvSpPr>
        <p:spPr>
          <a:xfrm>
            <a:off x="4421530" y="3071205"/>
            <a:ext cx="12913653" cy="9752236"/>
          </a:xfrm>
          <a:prstGeom prst="rect">
            <a:avLst/>
          </a:prstGeom>
        </p:spPr>
        <p:txBody>
          <a:bodyPr/>
          <a:lstStyle/>
          <a:p>
            <a:pPr marL="457187" indent="-457187">
              <a:lnSpc>
                <a:spcPct val="120000"/>
              </a:lnSpc>
              <a:spcBef>
                <a:spcPts val="0"/>
              </a:spcBef>
              <a:buSzPts val="3200"/>
              <a:defRPr sz="3200"/>
            </a:pPr>
            <a:r>
              <a:t>Includes whole fruits and 100% fruit juice.</a:t>
            </a:r>
          </a:p>
          <a:p>
            <a:pPr lvl="1" marL="914376" indent="-457187">
              <a:lnSpc>
                <a:spcPct val="120000"/>
              </a:lnSpc>
              <a:spcBef>
                <a:spcPts val="1000"/>
              </a:spcBef>
              <a:buSzPts val="3200"/>
              <a:buFont typeface="Helvetica"/>
              <a:defRPr sz="3200"/>
            </a:pPr>
            <a:r>
              <a:t>At least half should come from whole fruit (fresh, canned, frozen, and dried forms).</a:t>
            </a:r>
          </a:p>
          <a:p>
            <a:pPr lvl="1" marL="914376" indent="-457187">
              <a:lnSpc>
                <a:spcPct val="120000"/>
              </a:lnSpc>
              <a:spcBef>
                <a:spcPts val="1000"/>
              </a:spcBef>
              <a:buSzPts val="3200"/>
              <a:buFont typeface="Helvetica"/>
              <a:defRPr sz="3200"/>
            </a:pPr>
            <a:r>
              <a:t>Juice should be 100% juice and always pasteurized or 100% juice diluted with water (without added sugars).</a:t>
            </a:r>
          </a:p>
          <a:p>
            <a:pPr lvl="1" marL="914376" indent="-457187">
              <a:lnSpc>
                <a:spcPct val="120000"/>
              </a:lnSpc>
              <a:spcBef>
                <a:spcPts val="1000"/>
              </a:spcBef>
              <a:buSzPts val="3200"/>
              <a:buFont typeface="Helvetica"/>
              <a:defRPr sz="3200"/>
            </a:pPr>
            <a:r>
              <a:t>When selecting canned fruit, choose options that are canned with 100% juice or options lowest in added sugars.</a:t>
            </a:r>
          </a:p>
          <a:p>
            <a:pPr marL="457187" indent="-457187">
              <a:lnSpc>
                <a:spcPct val="120000"/>
              </a:lnSpc>
              <a:buSzPts val="3200"/>
              <a:defRPr sz="3200"/>
            </a:pPr>
            <a:r>
              <a:t>About 80% of Americans do not meet fruit recommendations.</a:t>
            </a:r>
          </a:p>
          <a:p>
            <a:pPr marL="457187" indent="-457187">
              <a:lnSpc>
                <a:spcPct val="120000"/>
              </a:lnSpc>
              <a:buSzPts val="3200"/>
              <a:defRPr sz="3200"/>
            </a:pPr>
            <a:r>
              <a:t>Most people would benefit from increasing their intake of fruit, mostly as whole fruits in nutrient-dense forms.</a:t>
            </a:r>
          </a:p>
          <a:p>
            <a:pPr marL="457187" indent="-457187">
              <a:lnSpc>
                <a:spcPct val="120000"/>
              </a:lnSpc>
              <a:buSzPts val="3200"/>
              <a:defRPr sz="3200"/>
            </a:pPr>
            <a:r>
              <a:t>Strategies to increase fruit intake include choosing more whole fruits as snacks and including them in meals.</a:t>
            </a:r>
          </a:p>
        </p:txBody>
      </p:sp>
      <p:pic>
        <p:nvPicPr>
          <p:cNvPr id="347" name="Google Shape;484;p18" descr="Google Shape;484;p18"/>
          <p:cNvPicPr>
            <a:picLocks noChangeAspect="1"/>
          </p:cNvPicPr>
          <p:nvPr/>
        </p:nvPicPr>
        <p:blipFill>
          <a:blip r:embed="rId3">
            <a:extLst/>
          </a:blip>
          <a:stretch>
            <a:fillRect/>
          </a:stretch>
        </p:blipFill>
        <p:spPr>
          <a:xfrm>
            <a:off x="2045455" y="3236976"/>
            <a:ext cx="1350729" cy="2099326"/>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9" name="Google Shape;489;p22"/>
          <p:cNvSpPr txBox="1"/>
          <p:nvPr>
            <p:ph type="title"/>
          </p:nvPr>
        </p:nvSpPr>
        <p:spPr>
          <a:xfrm>
            <a:off x="1809407" y="310896"/>
            <a:ext cx="21031201" cy="2651126"/>
          </a:xfrm>
          <a:prstGeom prst="rect">
            <a:avLst/>
          </a:prstGeom>
        </p:spPr>
        <p:txBody>
          <a:bodyPr/>
          <a:lstStyle/>
          <a:p>
            <a:pPr/>
            <a:r>
              <a:t>Grains</a:t>
            </a:r>
          </a:p>
        </p:txBody>
      </p:sp>
      <p:pic>
        <p:nvPicPr>
          <p:cNvPr id="350" name="Google Shape;490;p22" descr="Google Shape;490;p22"/>
          <p:cNvPicPr>
            <a:picLocks noChangeAspect="1"/>
          </p:cNvPicPr>
          <p:nvPr/>
        </p:nvPicPr>
        <p:blipFill>
          <a:blip r:embed="rId2">
            <a:extLst/>
          </a:blip>
          <a:stretch>
            <a:fillRect/>
          </a:stretch>
        </p:blipFill>
        <p:spPr>
          <a:xfrm>
            <a:off x="17380522" y="3236976"/>
            <a:ext cx="7040881" cy="4717747"/>
          </a:xfrm>
          <a:prstGeom prst="rect">
            <a:avLst/>
          </a:prstGeom>
          <a:ln w="12700">
            <a:miter lim="400000"/>
          </a:ln>
        </p:spPr>
      </p:pic>
      <p:sp>
        <p:nvSpPr>
          <p:cNvPr id="351" name="Google Shape;491;p22"/>
          <p:cNvSpPr txBox="1"/>
          <p:nvPr>
            <p:ph type="body" sz="half" idx="1"/>
          </p:nvPr>
        </p:nvSpPr>
        <p:spPr>
          <a:xfrm>
            <a:off x="4421530" y="3186348"/>
            <a:ext cx="12593254" cy="10493014"/>
          </a:xfrm>
          <a:prstGeom prst="rect">
            <a:avLst/>
          </a:prstGeom>
        </p:spPr>
        <p:txBody>
          <a:bodyPr/>
          <a:lstStyle/>
          <a:p>
            <a:pPr marL="457187" indent="-457187">
              <a:lnSpc>
                <a:spcPct val="120000"/>
              </a:lnSpc>
              <a:spcBef>
                <a:spcPts val="0"/>
              </a:spcBef>
              <a:buSzPts val="3200"/>
              <a:defRPr sz="3200"/>
            </a:pPr>
            <a:r>
              <a:t>Healthy dietary patterns include whole grains and limit refined grains.</a:t>
            </a:r>
          </a:p>
          <a:p>
            <a:pPr lvl="1" marL="914376" indent="-457187">
              <a:lnSpc>
                <a:spcPct val="120000"/>
              </a:lnSpc>
              <a:spcBef>
                <a:spcPts val="1000"/>
              </a:spcBef>
              <a:buSzPts val="3200"/>
              <a:buFont typeface="Helvetica"/>
              <a:defRPr sz="3200"/>
            </a:pPr>
            <a:r>
              <a:t>At least half of total grains should be whole grains.</a:t>
            </a:r>
          </a:p>
          <a:p>
            <a:pPr lvl="1" marL="914376" indent="-457187">
              <a:lnSpc>
                <a:spcPct val="120000"/>
              </a:lnSpc>
              <a:spcBef>
                <a:spcPts val="1000"/>
              </a:spcBef>
              <a:buSzPts val="3200"/>
              <a:buFont typeface="Helvetica"/>
              <a:defRPr sz="3200"/>
            </a:pPr>
            <a:r>
              <a:t>Individuals who eat refined grains should choose enriched grains.</a:t>
            </a:r>
          </a:p>
          <a:p>
            <a:pPr lvl="1" marL="914376" indent="-457187">
              <a:lnSpc>
                <a:spcPct val="120000"/>
              </a:lnSpc>
              <a:spcBef>
                <a:spcPts val="1000"/>
              </a:spcBef>
              <a:buSzPts val="3200"/>
              <a:buFont typeface="Helvetica"/>
              <a:defRPr sz="3200"/>
            </a:pPr>
            <a:r>
              <a:t>Individuals who consume all of their grains as whole grains should include some that have been fortified with folic acid.</a:t>
            </a:r>
          </a:p>
          <a:p>
            <a:pPr marL="457187" indent="-457187">
              <a:lnSpc>
                <a:spcPct val="120000"/>
              </a:lnSpc>
              <a:buSzPts val="3200"/>
              <a:defRPr sz="3200"/>
            </a:pPr>
            <a:r>
              <a:t>98% of Americans fall below recommendations for whole grains and 74% exceed limits for refined grains.</a:t>
            </a:r>
          </a:p>
          <a:p>
            <a:pPr marL="457187" indent="-457187">
              <a:lnSpc>
                <a:spcPct val="120000"/>
              </a:lnSpc>
              <a:buSzPts val="3200"/>
              <a:defRPr sz="3200"/>
            </a:pPr>
            <a:r>
              <a:t>Strategies to improve intake include shifting from refined to whole-grain versions of commonly consumed foods, shifting to more nutrient-dense forms of grains, and reducing intake of cakes, cookies, and other grain desserts.</a:t>
            </a:r>
          </a:p>
        </p:txBody>
      </p:sp>
      <p:pic>
        <p:nvPicPr>
          <p:cNvPr id="352" name="Google Shape;492;p22" descr="Google Shape;492;p22"/>
          <p:cNvPicPr>
            <a:picLocks noChangeAspect="1"/>
          </p:cNvPicPr>
          <p:nvPr/>
        </p:nvPicPr>
        <p:blipFill>
          <a:blip r:embed="rId3">
            <a:extLst/>
          </a:blip>
          <a:stretch>
            <a:fillRect/>
          </a:stretch>
        </p:blipFill>
        <p:spPr>
          <a:xfrm>
            <a:off x="2063480" y="3254395"/>
            <a:ext cx="1379611" cy="2108201"/>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4" name="Google Shape;498;p23"/>
          <p:cNvSpPr txBox="1"/>
          <p:nvPr>
            <p:ph type="title"/>
          </p:nvPr>
        </p:nvSpPr>
        <p:spPr>
          <a:xfrm>
            <a:off x="1809407" y="310896"/>
            <a:ext cx="21031201" cy="2651126"/>
          </a:xfrm>
          <a:prstGeom prst="rect">
            <a:avLst/>
          </a:prstGeom>
        </p:spPr>
        <p:txBody>
          <a:bodyPr/>
          <a:lstStyle/>
          <a:p>
            <a:pPr/>
            <a:r>
              <a:t>Dairy and Fortified Soy Alternatives</a:t>
            </a:r>
          </a:p>
        </p:txBody>
      </p:sp>
      <p:pic>
        <p:nvPicPr>
          <p:cNvPr id="355" name="Google Shape;499;p23" descr="Google Shape;499;p23"/>
          <p:cNvPicPr>
            <a:picLocks noChangeAspect="1"/>
          </p:cNvPicPr>
          <p:nvPr/>
        </p:nvPicPr>
        <p:blipFill>
          <a:blip r:embed="rId2">
            <a:extLst/>
          </a:blip>
          <a:stretch>
            <a:fillRect/>
          </a:stretch>
        </p:blipFill>
        <p:spPr>
          <a:xfrm>
            <a:off x="17337997" y="3381376"/>
            <a:ext cx="7040881" cy="4717749"/>
          </a:xfrm>
          <a:prstGeom prst="rect">
            <a:avLst/>
          </a:prstGeom>
          <a:ln w="12700">
            <a:miter lim="400000"/>
          </a:ln>
        </p:spPr>
      </p:pic>
      <p:sp>
        <p:nvSpPr>
          <p:cNvPr id="356" name="Google Shape;500;p23"/>
          <p:cNvSpPr txBox="1"/>
          <p:nvPr>
            <p:ph type="body" idx="1"/>
          </p:nvPr>
        </p:nvSpPr>
        <p:spPr>
          <a:xfrm>
            <a:off x="3922328" y="3167421"/>
            <a:ext cx="12916469" cy="10539314"/>
          </a:xfrm>
          <a:prstGeom prst="rect">
            <a:avLst/>
          </a:prstGeom>
        </p:spPr>
        <p:txBody>
          <a:bodyPr/>
          <a:lstStyle/>
          <a:p>
            <a:pPr marL="457187" indent="-457187">
              <a:lnSpc>
                <a:spcPct val="100000"/>
              </a:lnSpc>
              <a:spcBef>
                <a:spcPts val="0"/>
              </a:spcBef>
              <a:buSzPts val="3200"/>
              <a:defRPr sz="3200"/>
            </a:pPr>
            <a:r>
              <a:t>Healthy dietary patterns feature dairy, including fat-free and low-fat (1%) milk, yogurt, and cheese.</a:t>
            </a:r>
          </a:p>
          <a:p>
            <a:pPr marL="457187" indent="-457187">
              <a:lnSpc>
                <a:spcPct val="100000"/>
              </a:lnSpc>
              <a:buSzPts val="3200"/>
              <a:defRPr sz="3200"/>
            </a:pPr>
            <a:r>
              <a:t>Individuals who are lactose intolerant can choose low-lactose and lactose-free dairy products.</a:t>
            </a:r>
          </a:p>
          <a:p>
            <a:pPr marL="457187" indent="-457187">
              <a:lnSpc>
                <a:spcPct val="100000"/>
              </a:lnSpc>
              <a:buSzPts val="3200"/>
              <a:defRPr sz="3200"/>
            </a:pPr>
            <a:r>
              <a:t>Fortified soy beverages (commonly known as “soy milk”) and soy yogurt are included as part of the dairy group. </a:t>
            </a:r>
          </a:p>
          <a:p>
            <a:pPr marL="457187" indent="-457187">
              <a:lnSpc>
                <a:spcPct val="100000"/>
              </a:lnSpc>
              <a:buSzPts val="3200"/>
              <a:defRPr sz="3200"/>
            </a:pPr>
            <a:r>
              <a:t>Other products sold as “milks” but made from plants (e.g., almond, rice, oat “milks”) are not included as part of the dairy group because their overall nutritional content is not similar to dairy milk and fortified soy beverages. </a:t>
            </a:r>
          </a:p>
          <a:p>
            <a:pPr marL="457187" indent="-457187">
              <a:lnSpc>
                <a:spcPct val="100000"/>
              </a:lnSpc>
              <a:buSzPts val="3200"/>
              <a:defRPr sz="3200"/>
            </a:pPr>
            <a:r>
              <a:t>About 90% of Americans do not meet dairy recommendations.</a:t>
            </a:r>
          </a:p>
          <a:p>
            <a:pPr lvl="1" marL="914376" indent="-457187">
              <a:lnSpc>
                <a:spcPct val="100000"/>
              </a:lnSpc>
              <a:spcBef>
                <a:spcPts val="1000"/>
              </a:spcBef>
              <a:buSzPts val="3200"/>
              <a:buFont typeface="Helvetica"/>
              <a:defRPr sz="3200"/>
            </a:pPr>
            <a:r>
              <a:t>Dairy is generally consumed in forms with higher amounts of sodium or saturated fat and can be a source of added sugars.</a:t>
            </a:r>
          </a:p>
          <a:p>
            <a:pPr marL="457187" indent="-457187">
              <a:lnSpc>
                <a:spcPct val="100000"/>
              </a:lnSpc>
              <a:buSzPts val="3200"/>
              <a:defRPr sz="3200"/>
            </a:pPr>
            <a:r>
              <a:t>Strategies to increase dairy intake include drinking fat-free or low-fat milk or a fortified soy beverage with meals or incorporating unsweetened fat-free or low-fat yogurt into breakfast or snacks.</a:t>
            </a:r>
          </a:p>
        </p:txBody>
      </p:sp>
      <p:pic>
        <p:nvPicPr>
          <p:cNvPr id="357" name="Google Shape;501;p23" descr="Google Shape;501;p23"/>
          <p:cNvPicPr>
            <a:picLocks noChangeAspect="1"/>
          </p:cNvPicPr>
          <p:nvPr/>
        </p:nvPicPr>
        <p:blipFill>
          <a:blip r:embed="rId3">
            <a:extLst/>
          </a:blip>
          <a:stretch>
            <a:fillRect/>
          </a:stretch>
        </p:blipFill>
        <p:spPr>
          <a:xfrm>
            <a:off x="2045325" y="3236977"/>
            <a:ext cx="1377801" cy="2108201"/>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Rectangle"/>
          <p:cNvSpPr/>
          <p:nvPr/>
        </p:nvSpPr>
        <p:spPr>
          <a:xfrm>
            <a:off x="-30340" y="-8166"/>
            <a:ext cx="24384001" cy="2487962"/>
          </a:xfrm>
          <a:prstGeom prst="rect">
            <a:avLst/>
          </a:prstGeom>
          <a:solidFill>
            <a:srgbClr val="DD665F"/>
          </a:solidFill>
          <a:ln w="12700">
            <a:miter lim="400000"/>
          </a:ln>
        </p:spPr>
        <p:txBody>
          <a:bodyPr lIns="50800" tIns="50800" rIns="50800" bIns="50800" anchor="ctr"/>
          <a:lstStyle/>
          <a:p>
            <a:pPr defTabSz="825500">
              <a:defRPr sz="3200">
                <a:solidFill>
                  <a:srgbClr val="DD665F"/>
                </a:solidFill>
                <a:latin typeface="Helvetica Neue Medium"/>
                <a:ea typeface="Helvetica Neue Medium"/>
                <a:cs typeface="Helvetica Neue Medium"/>
                <a:sym typeface="Helvetica Neue Medium"/>
              </a:defRPr>
            </a:pPr>
          </a:p>
        </p:txBody>
      </p:sp>
      <p:sp>
        <p:nvSpPr>
          <p:cNvPr id="232" name="What Makes School Meals Different?"/>
          <p:cNvSpPr txBox="1"/>
          <p:nvPr/>
        </p:nvSpPr>
        <p:spPr>
          <a:xfrm>
            <a:off x="850014" y="3425451"/>
            <a:ext cx="19319479"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sz="8000">
                <a:solidFill>
                  <a:srgbClr val="DD665F"/>
                </a:solidFill>
                <a:latin typeface="Open Sans Extrabold"/>
                <a:ea typeface="Open Sans Extrabold"/>
                <a:cs typeface="Open Sans Extrabold"/>
                <a:sym typeface="Open Sans Extrabold"/>
              </a:defRPr>
            </a:pPr>
            <a:r>
              <a:t>What Makes School Meals Different?</a:t>
            </a:r>
            <a:r>
              <a:rPr b="1" sz="1200">
                <a:latin typeface="Times Roman"/>
                <a:ea typeface="Times Roman"/>
                <a:cs typeface="Times Roman"/>
                <a:sym typeface="Times Roman"/>
              </a:rPr>
              <a:t> </a:t>
            </a:r>
          </a:p>
        </p:txBody>
      </p:sp>
      <p:sp>
        <p:nvSpPr>
          <p:cNvPr id="233" name="The United States Department of Agriculture (USDA) creates a budget for the programs.…"/>
          <p:cNvSpPr txBox="1"/>
          <p:nvPr/>
        </p:nvSpPr>
        <p:spPr>
          <a:xfrm>
            <a:off x="2215221" y="5346565"/>
            <a:ext cx="19319480" cy="70866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sz="4033">
                <a:solidFill>
                  <a:srgbClr val="000000"/>
                </a:solidFill>
                <a:latin typeface="Open Sans"/>
                <a:ea typeface="Open Sans"/>
                <a:cs typeface="Open Sans"/>
                <a:sym typeface="Open Sans"/>
              </a:defRPr>
            </a:pPr>
            <a:r>
              <a:t>The United States Department of Agriculture (USDA) creates a budget for the programs.</a:t>
            </a:r>
          </a:p>
          <a:p>
            <a:pPr algn="l" defTabSz="457200">
              <a:defRPr sz="4033">
                <a:solidFill>
                  <a:srgbClr val="000000"/>
                </a:solidFill>
                <a:latin typeface="Open Sans"/>
                <a:ea typeface="Open Sans"/>
                <a:cs typeface="Open Sans"/>
                <a:sym typeface="Open Sans"/>
              </a:defRPr>
            </a:pPr>
          </a:p>
          <a:p>
            <a:pPr lvl="2" algn="l" defTabSz="457200">
              <a:defRPr sz="4033">
                <a:solidFill>
                  <a:srgbClr val="000000"/>
                </a:solidFill>
                <a:latin typeface="Open Sans"/>
                <a:ea typeface="Open Sans"/>
                <a:cs typeface="Open Sans"/>
                <a:sym typeface="Open Sans"/>
              </a:defRPr>
            </a:pPr>
            <a:r>
              <a:t>• Guidelines are set forth by the Dietary Guidelines for Americans</a:t>
            </a:r>
          </a:p>
          <a:p>
            <a:pPr lvl="2" algn="l" defTabSz="457200">
              <a:defRPr sz="4033">
                <a:solidFill>
                  <a:srgbClr val="000000"/>
                </a:solidFill>
                <a:latin typeface="Open Sans"/>
                <a:ea typeface="Open Sans"/>
                <a:cs typeface="Open Sans"/>
                <a:sym typeface="Open Sans"/>
              </a:defRPr>
            </a:pPr>
          </a:p>
          <a:p>
            <a:pPr lvl="2" algn="l" defTabSz="457200">
              <a:defRPr sz="4033">
                <a:solidFill>
                  <a:srgbClr val="000000"/>
                </a:solidFill>
                <a:latin typeface="Open Sans"/>
                <a:ea typeface="Open Sans"/>
                <a:cs typeface="Open Sans"/>
                <a:sym typeface="Open Sans"/>
              </a:defRPr>
            </a:pPr>
            <a:r>
              <a:t>• Each meal has set parameters of how the recipes should provide nutrition</a:t>
            </a:r>
          </a:p>
          <a:p>
            <a:pPr lvl="2" algn="l" defTabSz="457200">
              <a:defRPr sz="4033">
                <a:solidFill>
                  <a:srgbClr val="000000"/>
                </a:solidFill>
                <a:latin typeface="Open Sans"/>
                <a:ea typeface="Open Sans"/>
                <a:cs typeface="Open Sans"/>
                <a:sym typeface="Open Sans"/>
              </a:defRPr>
            </a:pPr>
          </a:p>
          <a:p>
            <a:pPr lvl="2" algn="l" defTabSz="457200">
              <a:defRPr sz="4033">
                <a:solidFill>
                  <a:srgbClr val="000000"/>
                </a:solidFill>
                <a:latin typeface="Open Sans"/>
                <a:ea typeface="Open Sans"/>
                <a:cs typeface="Open Sans"/>
                <a:sym typeface="Open Sans"/>
              </a:defRPr>
            </a:pPr>
            <a:r>
              <a:t>• Child nutrition professionals must plan meals that are delicious, easy to </a:t>
            </a:r>
            <a:br/>
            <a:r>
              <a:t>  produce in large quantities, meet the guidelines, are nutritionally adequate, </a:t>
            </a:r>
            <a:br/>
            <a:r>
              <a:t>  and fit within the budget</a:t>
            </a:r>
          </a:p>
        </p:txBody>
      </p:sp>
      <p:sp>
        <p:nvSpPr>
          <p:cNvPr id="234" name="@MushroomsInSchools"/>
          <p:cNvSpPr txBox="1"/>
          <p:nvPr/>
        </p:nvSpPr>
        <p:spPr>
          <a:xfrm>
            <a:off x="10447050" y="12868378"/>
            <a:ext cx="3489900" cy="5931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b="1" sz="2300">
                <a:solidFill>
                  <a:srgbClr val="DD665F"/>
                </a:solidFill>
                <a:latin typeface="Open Sans"/>
                <a:ea typeface="Open Sans"/>
                <a:cs typeface="Open Sans"/>
                <a:sym typeface="Open Sans"/>
              </a:defRPr>
            </a:lvl1pPr>
          </a:lstStyle>
          <a:p>
            <a:pPr/>
            <a:r>
              <a:t>@MushroomsInSchools</a:t>
            </a:r>
          </a:p>
        </p:txBody>
      </p:sp>
      <p:sp>
        <p:nvSpPr>
          <p:cNvPr id="235" name="Line"/>
          <p:cNvSpPr/>
          <p:nvPr/>
        </p:nvSpPr>
        <p:spPr>
          <a:xfrm>
            <a:off x="29135" y="13228454"/>
            <a:ext cx="9988860" cy="1"/>
          </a:xfrm>
          <a:prstGeom prst="line">
            <a:avLst/>
          </a:prstGeom>
          <a:ln w="25400">
            <a:solidFill>
              <a:srgbClr val="DD665F"/>
            </a:solidFill>
            <a:miter lim="400000"/>
          </a:ln>
        </p:spPr>
        <p:txBody>
          <a:bodyPr lIns="50800" tIns="50800" rIns="50800" bIns="50800" anchor="ctr"/>
          <a:lstStyle/>
          <a:p>
            <a:pPr/>
          </a:p>
        </p:txBody>
      </p:sp>
      <p:sp>
        <p:nvSpPr>
          <p:cNvPr id="236" name="Line"/>
          <p:cNvSpPr/>
          <p:nvPr/>
        </p:nvSpPr>
        <p:spPr>
          <a:xfrm>
            <a:off x="14366005" y="13228454"/>
            <a:ext cx="9988860" cy="1"/>
          </a:xfrm>
          <a:prstGeom prst="line">
            <a:avLst/>
          </a:prstGeom>
          <a:ln w="25400">
            <a:solidFill>
              <a:srgbClr val="DD665F"/>
            </a:solidFill>
            <a:miter lim="400000"/>
          </a:ln>
        </p:spPr>
        <p:txBody>
          <a:bodyPr lIns="50800" tIns="50800" rIns="50800" bIns="50800" anchor="ctr"/>
          <a:lstStyle/>
          <a:p>
            <a:pPr/>
          </a:p>
        </p:txBody>
      </p:sp>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9" name="Google Shape;507;p25"/>
          <p:cNvSpPr txBox="1"/>
          <p:nvPr>
            <p:ph type="title"/>
          </p:nvPr>
        </p:nvSpPr>
        <p:spPr>
          <a:xfrm>
            <a:off x="1809407" y="310896"/>
            <a:ext cx="21031201" cy="2651126"/>
          </a:xfrm>
          <a:prstGeom prst="rect">
            <a:avLst/>
          </a:prstGeom>
        </p:spPr>
        <p:txBody>
          <a:bodyPr/>
          <a:lstStyle/>
          <a:p>
            <a:pPr/>
            <a:r>
              <a:t>Protein Foods</a:t>
            </a:r>
          </a:p>
        </p:txBody>
      </p:sp>
      <p:grpSp>
        <p:nvGrpSpPr>
          <p:cNvPr id="362" name="Google Shape;508;p25"/>
          <p:cNvGrpSpPr/>
          <p:nvPr/>
        </p:nvGrpSpPr>
        <p:grpSpPr>
          <a:xfrm>
            <a:off x="18303368" y="3236973"/>
            <a:ext cx="6071616" cy="8474611"/>
            <a:chOff x="0" y="0"/>
            <a:chExt cx="6071615" cy="8474609"/>
          </a:xfrm>
        </p:grpSpPr>
        <p:pic>
          <p:nvPicPr>
            <p:cNvPr id="360" name="Google Shape;509;p25" descr="Google Shape;509;p25"/>
            <p:cNvPicPr>
              <a:picLocks noChangeAspect="1"/>
            </p:cNvPicPr>
            <p:nvPr/>
          </p:nvPicPr>
          <p:blipFill>
            <a:blip r:embed="rId3">
              <a:extLst/>
            </a:blip>
            <a:stretch>
              <a:fillRect/>
            </a:stretch>
          </p:blipFill>
          <p:spPr>
            <a:xfrm>
              <a:off x="0" y="0"/>
              <a:ext cx="6071616" cy="4074332"/>
            </a:xfrm>
            <a:prstGeom prst="rect">
              <a:avLst/>
            </a:prstGeom>
            <a:ln w="12700" cap="flat">
              <a:noFill/>
              <a:miter lim="400000"/>
            </a:ln>
            <a:effectLst/>
          </p:spPr>
        </p:pic>
        <p:pic>
          <p:nvPicPr>
            <p:cNvPr id="361" name="Google Shape;510;p25" descr="Google Shape;510;p25"/>
            <p:cNvPicPr>
              <a:picLocks noChangeAspect="1"/>
            </p:cNvPicPr>
            <p:nvPr/>
          </p:nvPicPr>
          <p:blipFill>
            <a:blip r:embed="rId4">
              <a:extLst/>
            </a:blip>
            <a:stretch>
              <a:fillRect/>
            </a:stretch>
          </p:blipFill>
          <p:spPr>
            <a:xfrm>
              <a:off x="0" y="4400278"/>
              <a:ext cx="6071616" cy="4074332"/>
            </a:xfrm>
            <a:prstGeom prst="rect">
              <a:avLst/>
            </a:prstGeom>
            <a:ln w="12700" cap="flat">
              <a:noFill/>
              <a:miter lim="400000"/>
            </a:ln>
            <a:effectLst/>
          </p:spPr>
        </p:pic>
      </p:grpSp>
      <p:sp>
        <p:nvSpPr>
          <p:cNvPr id="363" name="Google Shape;511;p25"/>
          <p:cNvSpPr txBox="1"/>
          <p:nvPr>
            <p:ph type="body" idx="1"/>
          </p:nvPr>
        </p:nvSpPr>
        <p:spPr>
          <a:xfrm>
            <a:off x="4421530" y="3207685"/>
            <a:ext cx="13588679" cy="10261522"/>
          </a:xfrm>
          <a:prstGeom prst="rect">
            <a:avLst/>
          </a:prstGeom>
        </p:spPr>
        <p:txBody>
          <a:bodyPr/>
          <a:lstStyle/>
          <a:p>
            <a:pPr marL="457187" indent="-457187">
              <a:lnSpc>
                <a:spcPct val="120000"/>
              </a:lnSpc>
              <a:spcBef>
                <a:spcPts val="0"/>
              </a:spcBef>
              <a:buSzPts val="3200"/>
              <a:defRPr sz="3200"/>
            </a:pPr>
            <a:r>
              <a:t>Healthy dietary patterns include a variety of protein foods in nutrient-dense forms.</a:t>
            </a:r>
          </a:p>
          <a:p>
            <a:pPr marL="457187" indent="-457187">
              <a:lnSpc>
                <a:spcPct val="120000"/>
              </a:lnSpc>
              <a:buSzPts val="3200"/>
              <a:defRPr sz="3200"/>
            </a:pPr>
            <a:r>
              <a:t>Subgroups include:</a:t>
            </a:r>
          </a:p>
          <a:p>
            <a:pPr lvl="1" marL="914376" indent="-457187">
              <a:lnSpc>
                <a:spcPct val="120000"/>
              </a:lnSpc>
              <a:spcBef>
                <a:spcPts val="1000"/>
              </a:spcBef>
              <a:buSzPts val="3200"/>
              <a:buFont typeface="Helvetica"/>
              <a:defRPr sz="3200"/>
            </a:pPr>
            <a:r>
              <a:t>Meats, poultry, and eggs</a:t>
            </a:r>
          </a:p>
          <a:p>
            <a:pPr lvl="1" marL="914376" indent="-457187">
              <a:lnSpc>
                <a:spcPct val="120000"/>
              </a:lnSpc>
              <a:spcBef>
                <a:spcPts val="1000"/>
              </a:spcBef>
              <a:buSzPts val="3200"/>
              <a:buFont typeface="Helvetica"/>
              <a:defRPr sz="3200"/>
            </a:pPr>
            <a:r>
              <a:t>Seafood</a:t>
            </a:r>
          </a:p>
          <a:p>
            <a:pPr lvl="1" marL="914376" indent="-457187">
              <a:lnSpc>
                <a:spcPct val="120000"/>
              </a:lnSpc>
              <a:spcBef>
                <a:spcPts val="1000"/>
              </a:spcBef>
              <a:buSzPts val="3200"/>
              <a:buFont typeface="Helvetica"/>
              <a:defRPr sz="3200"/>
            </a:pPr>
            <a:r>
              <a:t>Nuts, seeds, and soy products</a:t>
            </a:r>
          </a:p>
          <a:p>
            <a:pPr lvl="1" marL="914376" indent="-457187">
              <a:lnSpc>
                <a:spcPct val="120000"/>
              </a:lnSpc>
              <a:spcBef>
                <a:spcPts val="1000"/>
              </a:spcBef>
              <a:buSzPts val="3200"/>
              <a:buFont typeface="Helvetica"/>
              <a:defRPr sz="3200"/>
            </a:pPr>
            <a:r>
              <a:t>Beans, peas, and lentils</a:t>
            </a:r>
          </a:p>
          <a:p>
            <a:pPr marL="457187" indent="-457187">
              <a:lnSpc>
                <a:spcPct val="120000"/>
              </a:lnSpc>
              <a:buSzPts val="3200"/>
              <a:defRPr sz="3200"/>
            </a:pPr>
            <a:r>
              <a:t>Most intake of meats and poultry should be from fresh, frozen, or canned, and in lean forms versus processed meats </a:t>
            </a:r>
          </a:p>
          <a:p>
            <a:pPr marL="457187" indent="-457187">
              <a:lnSpc>
                <a:spcPct val="120000"/>
              </a:lnSpc>
              <a:buSzPts val="3200"/>
              <a:defRPr sz="3200"/>
            </a:pPr>
            <a:r>
              <a:t>A healthy vegetarian dietary pattern can be achieved by incorporating protein foods from plants.</a:t>
            </a:r>
          </a:p>
          <a:p>
            <a:pPr marL="457187" indent="-457187">
              <a:lnSpc>
                <a:spcPct val="120000"/>
              </a:lnSpc>
              <a:buSzPts val="3200"/>
              <a:defRPr sz="3200"/>
            </a:pPr>
            <a:r>
              <a:t>Seafood provides beneficial fatty acids (e.g. EPA and DHA).</a:t>
            </a:r>
          </a:p>
          <a:p>
            <a:pPr lvl="1" marL="914376" indent="-457187">
              <a:lnSpc>
                <a:spcPct val="120000"/>
              </a:lnSpc>
              <a:spcBef>
                <a:spcPts val="1000"/>
              </a:spcBef>
              <a:buSzPts val="3200"/>
              <a:buFont typeface="Helvetica"/>
              <a:defRPr sz="3200"/>
            </a:pPr>
            <a:r>
              <a:t>Choices higher in EPA and DHA and lower in methylmercury are encouraged.</a:t>
            </a:r>
          </a:p>
        </p:txBody>
      </p:sp>
      <p:pic>
        <p:nvPicPr>
          <p:cNvPr id="364" name="Google Shape;512;p25" descr="Google Shape;512;p25"/>
          <p:cNvPicPr>
            <a:picLocks noChangeAspect="1"/>
          </p:cNvPicPr>
          <p:nvPr/>
        </p:nvPicPr>
        <p:blipFill>
          <a:blip r:embed="rId5">
            <a:extLst/>
          </a:blip>
          <a:stretch>
            <a:fillRect/>
          </a:stretch>
        </p:blipFill>
        <p:spPr>
          <a:xfrm>
            <a:off x="2053497" y="3236973"/>
            <a:ext cx="1374195" cy="2108203"/>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8" name="Google Shape;518;p27"/>
          <p:cNvSpPr txBox="1"/>
          <p:nvPr>
            <p:ph type="title"/>
          </p:nvPr>
        </p:nvSpPr>
        <p:spPr>
          <a:xfrm>
            <a:off x="1809407" y="310896"/>
            <a:ext cx="21031201" cy="2651126"/>
          </a:xfrm>
          <a:prstGeom prst="rect">
            <a:avLst/>
          </a:prstGeom>
        </p:spPr>
        <p:txBody>
          <a:bodyPr/>
          <a:lstStyle/>
          <a:p>
            <a:pPr/>
            <a:r>
              <a:t>Protein Foods (continued)</a:t>
            </a:r>
          </a:p>
        </p:txBody>
      </p:sp>
      <p:grpSp>
        <p:nvGrpSpPr>
          <p:cNvPr id="371" name="Google Shape;519;p27"/>
          <p:cNvGrpSpPr/>
          <p:nvPr/>
        </p:nvGrpSpPr>
        <p:grpSpPr>
          <a:xfrm>
            <a:off x="18303368" y="3236973"/>
            <a:ext cx="6071616" cy="8474611"/>
            <a:chOff x="0" y="0"/>
            <a:chExt cx="6071615" cy="8474609"/>
          </a:xfrm>
        </p:grpSpPr>
        <p:pic>
          <p:nvPicPr>
            <p:cNvPr id="369" name="Google Shape;520;p27" descr="Google Shape;520;p27"/>
            <p:cNvPicPr>
              <a:picLocks noChangeAspect="1"/>
            </p:cNvPicPr>
            <p:nvPr/>
          </p:nvPicPr>
          <p:blipFill>
            <a:blip r:embed="rId2">
              <a:extLst/>
            </a:blip>
            <a:stretch>
              <a:fillRect/>
            </a:stretch>
          </p:blipFill>
          <p:spPr>
            <a:xfrm>
              <a:off x="0" y="0"/>
              <a:ext cx="6071616" cy="4074332"/>
            </a:xfrm>
            <a:prstGeom prst="rect">
              <a:avLst/>
            </a:prstGeom>
            <a:ln w="12700" cap="flat">
              <a:noFill/>
              <a:miter lim="400000"/>
            </a:ln>
            <a:effectLst/>
          </p:spPr>
        </p:pic>
        <p:pic>
          <p:nvPicPr>
            <p:cNvPr id="370" name="Google Shape;521;p27" descr="Google Shape;521;p27"/>
            <p:cNvPicPr>
              <a:picLocks noChangeAspect="1"/>
            </p:cNvPicPr>
            <p:nvPr/>
          </p:nvPicPr>
          <p:blipFill>
            <a:blip r:embed="rId3">
              <a:extLst/>
            </a:blip>
            <a:stretch>
              <a:fillRect/>
            </a:stretch>
          </p:blipFill>
          <p:spPr>
            <a:xfrm>
              <a:off x="0" y="4400278"/>
              <a:ext cx="6071616" cy="4074332"/>
            </a:xfrm>
            <a:prstGeom prst="rect">
              <a:avLst/>
            </a:prstGeom>
            <a:ln w="12700" cap="flat">
              <a:noFill/>
              <a:miter lim="400000"/>
            </a:ln>
            <a:effectLst/>
          </p:spPr>
        </p:pic>
      </p:grpSp>
      <p:sp>
        <p:nvSpPr>
          <p:cNvPr id="372" name="Google Shape;522;p27"/>
          <p:cNvSpPr txBox="1"/>
          <p:nvPr>
            <p:ph type="body" idx="1"/>
          </p:nvPr>
        </p:nvSpPr>
        <p:spPr>
          <a:xfrm>
            <a:off x="4285050" y="3253073"/>
            <a:ext cx="13588678" cy="10261522"/>
          </a:xfrm>
          <a:prstGeom prst="rect">
            <a:avLst/>
          </a:prstGeom>
        </p:spPr>
        <p:txBody>
          <a:bodyPr/>
          <a:lstStyle/>
          <a:p>
            <a:pPr marL="457187" indent="-457187">
              <a:lnSpc>
                <a:spcPct val="120000"/>
              </a:lnSpc>
              <a:spcBef>
                <a:spcPts val="0"/>
              </a:spcBef>
              <a:buSzPts val="3200"/>
              <a:defRPr sz="3200"/>
            </a:pPr>
            <a:r>
              <a:t>Intakes of protein foods are close to the target amounts, but many Americans do not meet recommendations for specific subgroups.</a:t>
            </a:r>
          </a:p>
          <a:p>
            <a:pPr lvl="1" marL="914376" indent="-457187">
              <a:lnSpc>
                <a:spcPct val="120000"/>
              </a:lnSpc>
              <a:spcBef>
                <a:spcPts val="1000"/>
              </a:spcBef>
              <a:buSzPts val="3200"/>
              <a:buFont typeface="Helvetica"/>
              <a:defRPr sz="3200"/>
            </a:pPr>
            <a:r>
              <a:t>Meet or exceed the recommendation for meats, poultry, and eggs.</a:t>
            </a:r>
          </a:p>
          <a:p>
            <a:pPr lvl="1" marL="914376" indent="-457187">
              <a:lnSpc>
                <a:spcPct val="120000"/>
              </a:lnSpc>
              <a:spcBef>
                <a:spcPts val="1000"/>
              </a:spcBef>
              <a:buSzPts val="3200"/>
              <a:buFont typeface="Helvetica"/>
              <a:defRPr sz="3200"/>
            </a:pPr>
            <a:r>
              <a:t>Do not meet the recommendation for seafood or nuts, seeds, and soy products.</a:t>
            </a:r>
          </a:p>
          <a:p>
            <a:pPr marL="457187" indent="-457187">
              <a:lnSpc>
                <a:spcPct val="120000"/>
              </a:lnSpc>
              <a:buSzPts val="3200"/>
              <a:defRPr sz="3200"/>
            </a:pPr>
            <a:r>
              <a:t>Protein foods are generally consumed in forms with higher amounts of saturated fat or sodium and often part of mixed dishes that include other ingredients that are not in nutrient-dense forms.</a:t>
            </a:r>
          </a:p>
          <a:p>
            <a:pPr marL="457187" indent="-457187">
              <a:lnSpc>
                <a:spcPct val="120000"/>
              </a:lnSpc>
              <a:buSzPts val="3200"/>
              <a:defRPr sz="3200"/>
            </a:pPr>
            <a:r>
              <a:t>Shifts are needed to add variety to protein subgroup intakes.</a:t>
            </a:r>
          </a:p>
          <a:p>
            <a:pPr lvl="1" marL="914376" indent="-457187">
              <a:lnSpc>
                <a:spcPct val="120000"/>
              </a:lnSpc>
              <a:spcBef>
                <a:spcPts val="1000"/>
              </a:spcBef>
              <a:buSzPts val="3200"/>
              <a:buFont typeface="Helvetica"/>
              <a:defRPr sz="3200"/>
            </a:pPr>
            <a:r>
              <a:t>Selecting from the seafood or beans, peas, and lentils subgroups more often.</a:t>
            </a:r>
          </a:p>
          <a:p>
            <a:pPr lvl="1" marL="914376" indent="-457187">
              <a:lnSpc>
                <a:spcPct val="120000"/>
              </a:lnSpc>
              <a:spcBef>
                <a:spcPts val="1000"/>
              </a:spcBef>
              <a:buSzPts val="3200"/>
              <a:buFont typeface="Helvetica"/>
              <a:defRPr sz="3200"/>
            </a:pPr>
            <a:r>
              <a:t>Replacing processed or high fat meats with these subgroups.</a:t>
            </a:r>
          </a:p>
        </p:txBody>
      </p:sp>
      <p:pic>
        <p:nvPicPr>
          <p:cNvPr id="373" name="Google Shape;523;p27" descr="Google Shape;523;p27"/>
          <p:cNvPicPr>
            <a:picLocks noChangeAspect="1"/>
          </p:cNvPicPr>
          <p:nvPr/>
        </p:nvPicPr>
        <p:blipFill>
          <a:blip r:embed="rId4">
            <a:extLst/>
          </a:blip>
          <a:stretch>
            <a:fillRect/>
          </a:stretch>
        </p:blipFill>
        <p:spPr>
          <a:xfrm>
            <a:off x="2053497" y="3236973"/>
            <a:ext cx="1374195" cy="2108203"/>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5" name="Google Shape;529;p28"/>
          <p:cNvSpPr txBox="1"/>
          <p:nvPr>
            <p:ph type="title"/>
          </p:nvPr>
        </p:nvSpPr>
        <p:spPr>
          <a:xfrm>
            <a:off x="1809407" y="310896"/>
            <a:ext cx="21031201" cy="2651126"/>
          </a:xfrm>
          <a:prstGeom prst="rect">
            <a:avLst/>
          </a:prstGeom>
        </p:spPr>
        <p:txBody>
          <a:bodyPr/>
          <a:lstStyle/>
          <a:p>
            <a:pPr/>
            <a:r>
              <a:t>Beverages</a:t>
            </a:r>
          </a:p>
        </p:txBody>
      </p:sp>
      <p:sp>
        <p:nvSpPr>
          <p:cNvPr id="376" name="Google Shape;530;p28"/>
          <p:cNvSpPr txBox="1"/>
          <p:nvPr>
            <p:ph type="body" sz="half" idx="1"/>
          </p:nvPr>
        </p:nvSpPr>
        <p:spPr>
          <a:xfrm>
            <a:off x="1809414" y="3273552"/>
            <a:ext cx="14371996" cy="8702676"/>
          </a:xfrm>
          <a:prstGeom prst="rect">
            <a:avLst/>
          </a:prstGeom>
        </p:spPr>
        <p:txBody>
          <a:bodyPr/>
          <a:lstStyle/>
          <a:p>
            <a:pPr marL="457187" indent="-457187">
              <a:spcBef>
                <a:spcPts val="0"/>
              </a:spcBef>
              <a:buSzPts val="4000"/>
              <a:defRPr sz="4000"/>
            </a:pPr>
            <a:r>
              <a:t>When choosing beverages in a healthy dietary pattern, both the calories and nutrients that they provide are important considerations.</a:t>
            </a:r>
          </a:p>
          <a:p>
            <a:pPr marL="457187" indent="-457187">
              <a:buSzPts val="4000"/>
              <a:defRPr sz="4000"/>
            </a:pPr>
            <a:r>
              <a:t>Beverages that are calorie-free—especially water—or that contribute beneficial nutrients, such as fat-free and low-fat milk and 100% juice, should be the primary beverages consumed.</a:t>
            </a:r>
          </a:p>
          <a:p>
            <a:pPr marL="457187" indent="-457187">
              <a:buSzPts val="4000"/>
              <a:defRPr sz="4000"/>
            </a:pPr>
            <a:r>
              <a:t>Coffee, tea, and flavored waters also are options, but the most nutrient-dense options for these beverages include little, if any, sweeteners or cream.</a:t>
            </a:r>
          </a:p>
          <a:p>
            <a:pPr marL="457187" indent="-457187">
              <a:lnSpc>
                <a:spcPct val="120000"/>
              </a:lnSpc>
              <a:buSzPts val="4000"/>
              <a:defRPr sz="4000"/>
            </a:pPr>
            <a:r>
              <a:t>Sugar-sweetened beverages and alcohol should be limited (see Guideline 4).</a:t>
            </a:r>
          </a:p>
        </p:txBody>
      </p:sp>
      <p:pic>
        <p:nvPicPr>
          <p:cNvPr id="377" name="Google Shape;531;p28" descr="Google Shape;531;p28"/>
          <p:cNvPicPr>
            <a:picLocks noChangeAspect="1"/>
          </p:cNvPicPr>
          <p:nvPr/>
        </p:nvPicPr>
        <p:blipFill>
          <a:blip r:embed="rId3">
            <a:extLst/>
          </a:blip>
          <a:srcRect l="1761" t="2468" r="0" b="0"/>
          <a:stretch>
            <a:fillRect/>
          </a:stretch>
        </p:blipFill>
        <p:spPr>
          <a:xfrm>
            <a:off x="16690694" y="8218026"/>
            <a:ext cx="5857635" cy="4737785"/>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Google Shape;537;p29"/>
          <p:cNvSpPr txBox="1"/>
          <p:nvPr>
            <p:ph type="title"/>
          </p:nvPr>
        </p:nvSpPr>
        <p:spPr>
          <a:xfrm>
            <a:off x="1809407" y="-742611"/>
            <a:ext cx="8190009" cy="5316182"/>
          </a:xfrm>
          <a:prstGeom prst="rect">
            <a:avLst/>
          </a:prstGeom>
        </p:spPr>
        <p:txBody>
          <a:bodyPr/>
          <a:lstStyle/>
          <a:p>
            <a:pPr>
              <a:lnSpc>
                <a:spcPct val="110000"/>
              </a:lnSpc>
            </a:pPr>
            <a:r>
              <a:t>Top Sources and Average Intakes</a:t>
            </a:r>
            <a:br/>
            <a:r>
              <a:t>of Added Sugars</a:t>
            </a:r>
          </a:p>
        </p:txBody>
      </p:sp>
      <p:pic>
        <p:nvPicPr>
          <p:cNvPr id="382" name="Google Shape;538;p29" descr="Google Shape;538;p29"/>
          <p:cNvPicPr>
            <a:picLocks noChangeAspect="1"/>
          </p:cNvPicPr>
          <p:nvPr/>
        </p:nvPicPr>
        <p:blipFill>
          <a:blip r:embed="rId3">
            <a:extLst/>
          </a:blip>
          <a:stretch>
            <a:fillRect/>
          </a:stretch>
        </p:blipFill>
        <p:spPr>
          <a:xfrm rot="16200000">
            <a:off x="9509759" y="865150"/>
            <a:ext cx="12466378" cy="11487062"/>
          </a:xfrm>
          <a:prstGeom prst="rect">
            <a:avLst/>
          </a:prstGeom>
          <a:ln w="12700">
            <a:miter lim="400000"/>
          </a:ln>
        </p:spPr>
      </p:pic>
      <p:sp>
        <p:nvSpPr>
          <p:cNvPr id="383" name="Google Shape;539;p29"/>
          <p:cNvSpPr txBox="1"/>
          <p:nvPr/>
        </p:nvSpPr>
        <p:spPr>
          <a:xfrm>
            <a:off x="10331870" y="12917450"/>
            <a:ext cx="9207269" cy="1245417"/>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normAutofit fontScale="100000" lnSpcReduction="0"/>
          </a:bodyPr>
          <a:lstStyle/>
          <a:p>
            <a:pPr algn="l" defTabSz="1828800">
              <a:lnSpc>
                <a:spcPct val="90000"/>
              </a:lnSpc>
              <a:defRPr b="1" sz="1800">
                <a:solidFill>
                  <a:srgbClr val="414444"/>
                </a:solidFill>
                <a:latin typeface="Arial"/>
                <a:ea typeface="Arial"/>
                <a:cs typeface="Arial"/>
                <a:sym typeface="Arial"/>
              </a:defRPr>
            </a:pPr>
            <a:r>
              <a:t>Data Source: </a:t>
            </a:r>
            <a:r>
              <a:rPr b="0"/>
              <a:t>Analysis of What We Eat in America, NHANES 2013-2016, ages 1 and older, 2 days dietary intake data, weighted. </a:t>
            </a:r>
          </a:p>
        </p:txBody>
      </p:sp>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7" name="Google Shape;545;p30"/>
          <p:cNvSpPr txBox="1"/>
          <p:nvPr>
            <p:ph type="title"/>
          </p:nvPr>
        </p:nvSpPr>
        <p:spPr>
          <a:xfrm>
            <a:off x="1809407" y="-1"/>
            <a:ext cx="8108317" cy="4436952"/>
          </a:xfrm>
          <a:prstGeom prst="rect">
            <a:avLst/>
          </a:prstGeom>
        </p:spPr>
        <p:txBody>
          <a:bodyPr/>
          <a:lstStyle/>
          <a:p>
            <a:pPr>
              <a:lnSpc>
                <a:spcPct val="110000"/>
              </a:lnSpc>
            </a:pPr>
            <a:r>
              <a:t>Top Sources and Average Intakes</a:t>
            </a:r>
            <a:br/>
            <a:r>
              <a:t>of Saturated Fat</a:t>
            </a:r>
          </a:p>
        </p:txBody>
      </p:sp>
      <p:pic>
        <p:nvPicPr>
          <p:cNvPr id="388" name="Google Shape;546;p30" descr="Google Shape;546;p30"/>
          <p:cNvPicPr>
            <a:picLocks noChangeAspect="1"/>
          </p:cNvPicPr>
          <p:nvPr/>
        </p:nvPicPr>
        <p:blipFill>
          <a:blip r:embed="rId3">
            <a:extLst/>
          </a:blip>
          <a:stretch>
            <a:fillRect/>
          </a:stretch>
        </p:blipFill>
        <p:spPr>
          <a:xfrm>
            <a:off x="9917724" y="596192"/>
            <a:ext cx="10561139" cy="12147396"/>
          </a:xfrm>
          <a:prstGeom prst="rect">
            <a:avLst/>
          </a:prstGeom>
          <a:ln w="12700">
            <a:miter lim="400000"/>
          </a:ln>
        </p:spPr>
      </p:pic>
      <p:sp>
        <p:nvSpPr>
          <p:cNvPr id="389" name="Google Shape;547;p30"/>
          <p:cNvSpPr txBox="1"/>
          <p:nvPr/>
        </p:nvSpPr>
        <p:spPr>
          <a:xfrm>
            <a:off x="10357258" y="12984480"/>
            <a:ext cx="9185105" cy="1245417"/>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normAutofit fontScale="100000" lnSpcReduction="0"/>
          </a:bodyPr>
          <a:lstStyle/>
          <a:p>
            <a:pPr algn="l" defTabSz="1828800">
              <a:lnSpc>
                <a:spcPct val="90000"/>
              </a:lnSpc>
              <a:defRPr b="1" sz="1800">
                <a:solidFill>
                  <a:srgbClr val="414444"/>
                </a:solidFill>
                <a:latin typeface="Arial"/>
                <a:ea typeface="Arial"/>
                <a:cs typeface="Arial"/>
                <a:sym typeface="Arial"/>
              </a:defRPr>
            </a:pPr>
            <a:r>
              <a:t>Data Source: </a:t>
            </a:r>
            <a:r>
              <a:rPr b="0"/>
              <a:t>Analysis of What We Eat in America, NHANES 2013-2016, ages 1 and older, 2 days dietary intake data, weighted. </a:t>
            </a:r>
          </a:p>
        </p:txBody>
      </p:sp>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Google Shape;553;p31"/>
          <p:cNvSpPr txBox="1"/>
          <p:nvPr>
            <p:ph type="title"/>
          </p:nvPr>
        </p:nvSpPr>
        <p:spPr>
          <a:xfrm>
            <a:off x="1809407" y="-313752"/>
            <a:ext cx="7193917" cy="5456859"/>
          </a:xfrm>
          <a:prstGeom prst="rect">
            <a:avLst/>
          </a:prstGeom>
        </p:spPr>
        <p:txBody>
          <a:bodyPr/>
          <a:lstStyle>
            <a:lvl1pPr>
              <a:lnSpc>
                <a:spcPct val="110000"/>
              </a:lnSpc>
            </a:lvl1pPr>
          </a:lstStyle>
          <a:p>
            <a:pPr/>
            <a:r>
              <a:t>Top Sources and Average Intakes of Sodium</a:t>
            </a:r>
          </a:p>
        </p:txBody>
      </p:sp>
      <p:sp>
        <p:nvSpPr>
          <p:cNvPr id="394" name="Google Shape;554;p31"/>
          <p:cNvSpPr txBox="1"/>
          <p:nvPr/>
        </p:nvSpPr>
        <p:spPr>
          <a:xfrm>
            <a:off x="10332729" y="12984480"/>
            <a:ext cx="9205596" cy="1245417"/>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normAutofit fontScale="100000" lnSpcReduction="0"/>
          </a:bodyPr>
          <a:lstStyle/>
          <a:p>
            <a:pPr algn="l" defTabSz="1828800">
              <a:lnSpc>
                <a:spcPct val="90000"/>
              </a:lnSpc>
              <a:defRPr b="1" sz="1800">
                <a:solidFill>
                  <a:srgbClr val="414444"/>
                </a:solidFill>
                <a:latin typeface="Arial"/>
                <a:ea typeface="Arial"/>
                <a:cs typeface="Arial"/>
                <a:sym typeface="Arial"/>
              </a:defRPr>
            </a:pPr>
            <a:r>
              <a:t>Data Source: </a:t>
            </a:r>
            <a:r>
              <a:rPr b="0"/>
              <a:t>Analysis of What We Eat in America, NHANES 2013-2016, ages 1 and older, 2 days dietary intake data, weighted. </a:t>
            </a:r>
          </a:p>
        </p:txBody>
      </p:sp>
      <p:pic>
        <p:nvPicPr>
          <p:cNvPr id="395" name="Google Shape;555;p31" descr="Google Shape;555;p31"/>
          <p:cNvPicPr>
            <a:picLocks noChangeAspect="1"/>
          </p:cNvPicPr>
          <p:nvPr/>
        </p:nvPicPr>
        <p:blipFill>
          <a:blip r:embed="rId3">
            <a:extLst/>
          </a:blip>
          <a:stretch>
            <a:fillRect/>
          </a:stretch>
        </p:blipFill>
        <p:spPr>
          <a:xfrm>
            <a:off x="9632433" y="626875"/>
            <a:ext cx="10606185" cy="12232559"/>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Google Shape;561;p32"/>
          <p:cNvSpPr txBox="1"/>
          <p:nvPr>
            <p:ph type="title"/>
          </p:nvPr>
        </p:nvSpPr>
        <p:spPr>
          <a:xfrm>
            <a:off x="1809407" y="310896"/>
            <a:ext cx="21031201" cy="2651126"/>
          </a:xfrm>
          <a:prstGeom prst="rect">
            <a:avLst/>
          </a:prstGeom>
        </p:spPr>
        <p:txBody>
          <a:bodyPr/>
          <a:lstStyle/>
          <a:p>
            <a:pPr>
              <a:defRPr sz="6000"/>
            </a:pPr>
            <a:r>
              <a:t>Limit foods and beverages higher in </a:t>
            </a:r>
            <a:br/>
            <a:r>
              <a:t>added sugars, saturated fat, and sodium, </a:t>
            </a:r>
            <a:br/>
            <a:r>
              <a:t>and limit alcoholic beverages</a:t>
            </a:r>
          </a:p>
        </p:txBody>
      </p:sp>
      <p:sp>
        <p:nvSpPr>
          <p:cNvPr id="400" name="Google Shape;562;p32"/>
          <p:cNvSpPr txBox="1"/>
          <p:nvPr/>
        </p:nvSpPr>
        <p:spPr>
          <a:xfrm>
            <a:off x="2264142" y="3403177"/>
            <a:ext cx="9090335" cy="8702677"/>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normAutofit fontScale="100000" lnSpcReduction="0"/>
          </a:bodyPr>
          <a:lstStyle>
            <a:lvl1pPr algn="l" defTabSz="1828800">
              <a:lnSpc>
                <a:spcPct val="120000"/>
              </a:lnSpc>
              <a:defRPr sz="3200">
                <a:solidFill>
                  <a:srgbClr val="000000"/>
                </a:solidFill>
                <a:latin typeface="Arial"/>
                <a:ea typeface="Arial"/>
                <a:cs typeface="Arial"/>
                <a:sym typeface="Arial"/>
              </a:defRPr>
            </a:lvl1pPr>
          </a:lstStyle>
          <a:p>
            <a:pPr/>
            <a:r>
              <a:t>At every life stage, meeting food group recommendations—even with nutrient-dense choices—requires most of a person’s daily calorie needs and sodium limits. A healthy dietary pattern doesn’t have much room for extra added sugars, saturated fat, or sodium—or for alcoholic beverages. A small amount of added sugars, saturated fat, or sodium can be added to nutrient-dense foods and beverages to help meet food group recommendations, but foods and beverages high in these components should be limited. </a:t>
            </a:r>
          </a:p>
        </p:txBody>
      </p:sp>
      <p:sp>
        <p:nvSpPr>
          <p:cNvPr id="401" name="Google Shape;563;p32"/>
          <p:cNvSpPr txBox="1"/>
          <p:nvPr>
            <p:ph type="body" sz="half" idx="1"/>
          </p:nvPr>
        </p:nvSpPr>
        <p:spPr>
          <a:xfrm>
            <a:off x="11855485" y="3403177"/>
            <a:ext cx="11076237" cy="8702677"/>
          </a:xfrm>
          <a:prstGeom prst="rect">
            <a:avLst/>
          </a:prstGeom>
        </p:spPr>
        <p:txBody>
          <a:bodyPr/>
          <a:lstStyle/>
          <a:p>
            <a:pPr marL="0" indent="0">
              <a:lnSpc>
                <a:spcPct val="100000"/>
              </a:lnSpc>
              <a:spcBef>
                <a:spcPts val="0"/>
              </a:spcBef>
              <a:buSzTx/>
              <a:buNone/>
              <a:defRPr b="1" sz="3200"/>
            </a:pPr>
            <a:r>
              <a:t>Limits are:</a:t>
            </a:r>
          </a:p>
          <a:p>
            <a:pPr marL="457187" indent="-457187">
              <a:lnSpc>
                <a:spcPct val="100000"/>
              </a:lnSpc>
              <a:buSzPts val="3200"/>
              <a:defRPr b="1" sz="3200"/>
            </a:pPr>
            <a:r>
              <a:t>Added sugars</a:t>
            </a:r>
            <a:r>
              <a:rPr b="0"/>
              <a:t>—Less than 10 percent of calories per day starting at age 2. Avoid foods and beverages with added sugars for those younger than age 2.</a:t>
            </a:r>
            <a:endParaRPr b="0"/>
          </a:p>
          <a:p>
            <a:pPr marL="457187" indent="-457187">
              <a:lnSpc>
                <a:spcPct val="100000"/>
              </a:lnSpc>
              <a:buSzPts val="3200"/>
              <a:defRPr b="1" sz="3200"/>
            </a:pPr>
            <a:r>
              <a:t>Saturated fat</a:t>
            </a:r>
            <a:r>
              <a:rPr b="0"/>
              <a:t>—Less than 10 percent of calories per day starting at age 2. </a:t>
            </a:r>
            <a:endParaRPr b="0"/>
          </a:p>
          <a:p>
            <a:pPr marL="457187" indent="-457187">
              <a:lnSpc>
                <a:spcPct val="100000"/>
              </a:lnSpc>
              <a:buSzPts val="3200"/>
              <a:defRPr b="1" sz="3200"/>
            </a:pPr>
            <a:r>
              <a:t>Sodium</a:t>
            </a:r>
            <a:r>
              <a:rPr b="0"/>
              <a:t>—Less than 2,300 milligrams per day—and even less for children younger than age 14. </a:t>
            </a:r>
            <a:endParaRPr b="0"/>
          </a:p>
          <a:p>
            <a:pPr marL="457187" indent="-457187">
              <a:lnSpc>
                <a:spcPct val="100000"/>
              </a:lnSpc>
              <a:buSzPts val="3200"/>
              <a:defRPr b="1" sz="3200"/>
            </a:pPr>
            <a:r>
              <a:t>Alcoholic beverages</a:t>
            </a:r>
            <a:r>
              <a:rPr b="0"/>
              <a:t>—Adults of legal drinking age can choose not to drink or to drink in moderation by limiting intake to 2 drinks or less in a day for men and </a:t>
            </a:r>
            <a:br>
              <a:rPr b="0"/>
            </a:br>
            <a:r>
              <a:rPr b="0"/>
              <a:t>1 drink or less in a day for women, when alcohol is consumed. Drinking less is better for health than drinking more. There are some adults who should not drink alcohol, such as women who are pregnant.</a:t>
            </a:r>
          </a:p>
        </p:txBody>
      </p:sp>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Google Shape;569;p45"/>
          <p:cNvSpPr txBox="1"/>
          <p:nvPr>
            <p:ph type="title"/>
          </p:nvPr>
        </p:nvSpPr>
        <p:spPr>
          <a:xfrm>
            <a:off x="1772535" y="908015"/>
            <a:ext cx="7585313" cy="2651127"/>
          </a:xfrm>
          <a:prstGeom prst="rect">
            <a:avLst/>
          </a:prstGeom>
        </p:spPr>
        <p:txBody>
          <a:bodyPr/>
          <a:lstStyle/>
          <a:p>
            <a:pPr>
              <a:defRPr sz="6000"/>
            </a:pPr>
            <a:r>
              <a:t>Making Nutrient-Dense Choices: </a:t>
            </a:r>
            <a:br/>
            <a:r>
              <a:t>One Meal At a Time</a:t>
            </a:r>
          </a:p>
        </p:txBody>
      </p:sp>
      <p:sp>
        <p:nvSpPr>
          <p:cNvPr id="406" name="Google Shape;570;p45"/>
          <p:cNvSpPr txBox="1"/>
          <p:nvPr>
            <p:ph type="body" sz="quarter" idx="1"/>
          </p:nvPr>
        </p:nvSpPr>
        <p:spPr>
          <a:xfrm>
            <a:off x="1805880" y="4175442"/>
            <a:ext cx="7190635" cy="3811869"/>
          </a:xfrm>
          <a:prstGeom prst="rect">
            <a:avLst/>
          </a:prstGeom>
        </p:spPr>
        <p:txBody>
          <a:bodyPr/>
          <a:lstStyle>
            <a:lvl1pPr marL="0" indent="0">
              <a:lnSpc>
                <a:spcPct val="120000"/>
              </a:lnSpc>
              <a:spcBef>
                <a:spcPts val="0"/>
              </a:spcBef>
              <a:buSzTx/>
              <a:buNone/>
              <a:defRPr sz="2800"/>
            </a:lvl1pPr>
          </a:lstStyle>
          <a:p>
            <a:pPr/>
            <a:r>
              <a:t>Slight changes to individual parts of a meal can make a big difference. This meal shows examples of small shifts to more nutrient-dense choices that significantly improve the nutritional profile of the meal overall while delivering on taste and satisfaction.</a:t>
            </a:r>
          </a:p>
        </p:txBody>
      </p:sp>
      <p:pic>
        <p:nvPicPr>
          <p:cNvPr id="407" name="Google Shape;571;p45" descr="Google Shape;571;p45"/>
          <p:cNvPicPr>
            <a:picLocks noChangeAspect="1"/>
          </p:cNvPicPr>
          <p:nvPr/>
        </p:nvPicPr>
        <p:blipFill>
          <a:blip r:embed="rId3">
            <a:extLst/>
          </a:blip>
          <a:stretch>
            <a:fillRect/>
          </a:stretch>
        </p:blipFill>
        <p:spPr>
          <a:xfrm>
            <a:off x="9719188" y="1157961"/>
            <a:ext cx="11847869" cy="5380456"/>
          </a:xfrm>
          <a:prstGeom prst="rect">
            <a:avLst/>
          </a:prstGeom>
          <a:ln w="12700">
            <a:miter lim="400000"/>
          </a:ln>
        </p:spPr>
      </p:pic>
      <p:graphicFrame>
        <p:nvGraphicFramePr>
          <p:cNvPr id="408" name="Google Shape;572;p45"/>
          <p:cNvGraphicFramePr/>
          <p:nvPr/>
        </p:nvGraphicFramePr>
        <p:xfrm>
          <a:off x="9719185" y="6538415"/>
          <a:ext cx="11847901" cy="4559201"/>
        </p:xfrm>
        <a:graphic xmlns:a="http://schemas.openxmlformats.org/drawingml/2006/main">
          <a:graphicData uri="http://schemas.openxmlformats.org/drawingml/2006/table">
            <a:tbl>
              <a:tblPr firstCol="0" firstRow="1" lastCol="0" lastRow="0" bandCol="0" bandRow="1" rtl="0">
                <a:tableStyleId>{4C3C2611-4C71-4FC5-86AE-919BDF0F9419}</a:tableStyleId>
              </a:tblPr>
              <a:tblGrid>
                <a:gridCol w="5911250"/>
                <a:gridCol w="5911250"/>
              </a:tblGrid>
              <a:tr h="914931">
                <a:tc>
                  <a:txBody>
                    <a:bodyPr/>
                    <a:lstStyle/>
                    <a:p>
                      <a:pPr defTabSz="1828800">
                        <a:defRPr b="0"/>
                      </a:pPr>
                      <a:r>
                        <a:rPr b="1" sz="2400">
                          <a:latin typeface="Arial"/>
                          <a:ea typeface="Arial"/>
                          <a:cs typeface="Arial"/>
                          <a:sym typeface="Arial"/>
                        </a:rPr>
                        <a:t>Typical Burrito Bowl  Total Calories = 1,120</a:t>
                      </a:r>
                    </a:p>
                  </a:txBody>
                  <a:tcPr marL="76200" marR="76200" marT="76200" marB="76200" anchor="ctr" anchorCtr="0" horzOverflow="overflow">
                    <a:lnL w="25400">
                      <a:solidFill>
                        <a:srgbClr val="FFFFFF"/>
                      </a:solidFill>
                    </a:lnL>
                    <a:lnR w="25400">
                      <a:solidFill>
                        <a:srgbClr val="FFFFFF"/>
                      </a:solidFill>
                    </a:lnR>
                    <a:lnT w="25400">
                      <a:solidFill>
                        <a:srgbClr val="FFFFFF"/>
                      </a:solidFill>
                    </a:lnT>
                    <a:lnB w="76200">
                      <a:solidFill>
                        <a:srgbClr val="FFFFFF"/>
                      </a:solidFill>
                    </a:lnB>
                    <a:solidFill>
                      <a:srgbClr val="F0C8A7"/>
                    </a:solidFill>
                  </a:tcPr>
                </a:tc>
                <a:tc>
                  <a:txBody>
                    <a:bodyPr/>
                    <a:lstStyle/>
                    <a:p>
                      <a:pPr defTabSz="1828800">
                        <a:defRPr b="0"/>
                      </a:pPr>
                      <a:r>
                        <a:rPr b="1" sz="2400">
                          <a:solidFill>
                            <a:srgbClr val="FFFFFF"/>
                          </a:solidFill>
                          <a:latin typeface="Arial"/>
                          <a:ea typeface="Arial"/>
                          <a:cs typeface="Arial"/>
                          <a:sym typeface="Arial"/>
                        </a:rPr>
                        <a:t>Nutrient-Dense Burrito Bowl  Total Calories = 715</a:t>
                      </a:r>
                    </a:p>
                  </a:txBody>
                  <a:tcPr marL="76200" marR="76200" marT="76200" marB="76200" anchor="ctr" anchorCtr="0" horzOverflow="overflow">
                    <a:lnL w="25400">
                      <a:solidFill>
                        <a:srgbClr val="FFFFFF"/>
                      </a:solidFill>
                    </a:lnL>
                    <a:lnR w="25400">
                      <a:solidFill>
                        <a:srgbClr val="FFFFFF"/>
                      </a:solidFill>
                    </a:lnR>
                    <a:lnT w="25400">
                      <a:solidFill>
                        <a:srgbClr val="FFFFFF"/>
                      </a:solidFill>
                    </a:lnT>
                    <a:lnB w="76200">
                      <a:solidFill>
                        <a:srgbClr val="FFFFFF"/>
                      </a:solidFill>
                    </a:lnB>
                    <a:solidFill>
                      <a:srgbClr val="003F68"/>
                    </a:solidFill>
                  </a:tcPr>
                </a:tc>
              </a:tr>
              <a:tr h="421183">
                <a:tc>
                  <a:txBody>
                    <a:bodyPr/>
                    <a:lstStyle/>
                    <a:p>
                      <a:pPr defTabSz="1828800"/>
                      <a:r>
                        <a:rPr sz="2000">
                          <a:latin typeface="Arial"/>
                          <a:ea typeface="Arial"/>
                          <a:cs typeface="Arial"/>
                          <a:sym typeface="Arial"/>
                        </a:rPr>
                        <a:t>White rice (1½ cups)</a:t>
                      </a:r>
                    </a:p>
                  </a:txBody>
                  <a:tcPr marL="34300" marR="34300" marT="34300" marB="34300" anchor="ctr" anchorCtr="0" horzOverflow="overflow">
                    <a:lnL w="25400">
                      <a:solidFill>
                        <a:srgbClr val="FFFFFF"/>
                      </a:solidFill>
                    </a:lnL>
                    <a:lnR w="25400">
                      <a:solidFill>
                        <a:srgbClr val="FFFFFF"/>
                      </a:solidFill>
                    </a:lnR>
                    <a:lnT w="76200">
                      <a:solidFill>
                        <a:srgbClr val="FFFFFF"/>
                      </a:solidFill>
                    </a:lnT>
                    <a:lnB w="25400">
                      <a:solidFill>
                        <a:srgbClr val="FFFFFF"/>
                      </a:solidFill>
                    </a:lnB>
                    <a:solidFill>
                      <a:srgbClr val="F2E2D4"/>
                    </a:solidFill>
                  </a:tcPr>
                </a:tc>
                <a:tc>
                  <a:txBody>
                    <a:bodyPr/>
                    <a:lstStyle/>
                    <a:p>
                      <a:pPr defTabSz="1828800"/>
                      <a:r>
                        <a:rPr sz="2000">
                          <a:latin typeface="Arial"/>
                          <a:ea typeface="Arial"/>
                          <a:cs typeface="Arial"/>
                          <a:sym typeface="Arial"/>
                        </a:rPr>
                        <a:t>Brown rice (1 cup) + Romaine lettuce (½ cup)</a:t>
                      </a:r>
                    </a:p>
                  </a:txBody>
                  <a:tcPr marL="34300" marR="34300" marT="34300" marB="34300" anchor="ctr" anchorCtr="0" horzOverflow="overflow">
                    <a:lnL w="25400">
                      <a:solidFill>
                        <a:srgbClr val="FFFFFF"/>
                      </a:solidFill>
                    </a:lnL>
                    <a:lnR w="25400">
                      <a:solidFill>
                        <a:srgbClr val="FFFFFF"/>
                      </a:solidFill>
                    </a:lnR>
                    <a:lnT w="76200">
                      <a:solidFill>
                        <a:srgbClr val="FFFFFF"/>
                      </a:solidFill>
                    </a:lnT>
                    <a:lnB w="25400">
                      <a:solidFill>
                        <a:srgbClr val="FFFFFF"/>
                      </a:solidFill>
                    </a:lnB>
                    <a:solidFill>
                      <a:srgbClr val="F1F8F9"/>
                    </a:solidFill>
                  </a:tcPr>
                </a:tc>
              </a:tr>
              <a:tr h="379221">
                <a:tc>
                  <a:txBody>
                    <a:bodyPr/>
                    <a:lstStyle/>
                    <a:p>
                      <a:pPr defTabSz="1828800"/>
                      <a:r>
                        <a:rPr sz="2000">
                          <a:latin typeface="Arial"/>
                          <a:ea typeface="Arial"/>
                          <a:cs typeface="Arial"/>
                          <a:sym typeface="Arial"/>
                        </a:rPr>
                        <a:t>Black beans (⅓ cup)</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2E2D4"/>
                    </a:solidFill>
                  </a:tcPr>
                </a:tc>
                <a:tc>
                  <a:txBody>
                    <a:bodyPr/>
                    <a:lstStyle/>
                    <a:p>
                      <a:pPr defTabSz="1828800"/>
                      <a:r>
                        <a:rPr sz="2000">
                          <a:latin typeface="Arial"/>
                          <a:ea typeface="Arial"/>
                          <a:cs typeface="Arial"/>
                          <a:sym typeface="Arial"/>
                        </a:rPr>
                        <a:t>Black beans, reduced sodium (⅓ cup)</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1F8F9"/>
                    </a:solidFill>
                  </a:tcPr>
                </a:tc>
              </a:tr>
              <a:tr h="379221">
                <a:tc>
                  <a:txBody>
                    <a:bodyPr/>
                    <a:lstStyle/>
                    <a:p>
                      <a:pPr defTabSz="1828800"/>
                      <a:r>
                        <a:rPr sz="2000">
                          <a:latin typeface="Arial"/>
                          <a:ea typeface="Arial"/>
                          <a:cs typeface="Arial"/>
                          <a:sym typeface="Arial"/>
                        </a:rPr>
                        <a:t>Chicken cooked with sauce (2 ounces)</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2E2D4"/>
                    </a:solidFill>
                  </a:tcPr>
                </a:tc>
                <a:tc>
                  <a:txBody>
                    <a:bodyPr/>
                    <a:lstStyle/>
                    <a:p>
                      <a:pPr defTabSz="1828800"/>
                      <a:r>
                        <a:rPr sz="2000">
                          <a:latin typeface="Arial"/>
                          <a:ea typeface="Arial"/>
                          <a:cs typeface="Arial"/>
                          <a:sym typeface="Arial"/>
                        </a:rPr>
                        <a:t>Grilled chicken with spice rub (2 ounces)</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1F8F9"/>
                    </a:solidFill>
                  </a:tcPr>
                </a:tc>
              </a:tr>
              <a:tr h="379221">
                <a:tc>
                  <a:txBody>
                    <a:bodyPr/>
                    <a:lstStyle/>
                    <a:p>
                      <a:pPr defTabSz="1828800"/>
                      <a:r>
                        <a:rPr sz="2000">
                          <a:latin typeface="Arial"/>
                          <a:ea typeface="Arial"/>
                          <a:cs typeface="Arial"/>
                          <a:sym typeface="Arial"/>
                        </a:rPr>
                        <a:t>No grilled vegetables</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2E2D4"/>
                    </a:solidFill>
                  </a:tcPr>
                </a:tc>
                <a:tc>
                  <a:txBody>
                    <a:bodyPr/>
                    <a:lstStyle/>
                    <a:p>
                      <a:pPr defTabSz="1828800"/>
                      <a:r>
                        <a:rPr sz="2000">
                          <a:latin typeface="Arial"/>
                          <a:ea typeface="Arial"/>
                          <a:cs typeface="Arial"/>
                          <a:sym typeface="Arial"/>
                        </a:rPr>
                        <a:t>Added grilled vegetables (⅓ cup)</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1F8F9"/>
                    </a:solidFill>
                  </a:tcPr>
                </a:tc>
              </a:tr>
              <a:tr h="379221">
                <a:tc>
                  <a:txBody>
                    <a:bodyPr/>
                    <a:lstStyle/>
                    <a:p>
                      <a:pPr defTabSz="1828800"/>
                      <a:r>
                        <a:rPr sz="2000">
                          <a:latin typeface="Arial"/>
                          <a:ea typeface="Arial"/>
                          <a:cs typeface="Arial"/>
                          <a:sym typeface="Arial"/>
                        </a:rPr>
                        <a:t>Guacamole (½ cup)</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2E2D4"/>
                    </a:solidFill>
                  </a:tcPr>
                </a:tc>
                <a:tc>
                  <a:txBody>
                    <a:bodyPr/>
                    <a:lstStyle/>
                    <a:p>
                      <a:pPr defTabSz="1828800"/>
                      <a:r>
                        <a:rPr sz="2000">
                          <a:latin typeface="Arial"/>
                          <a:ea typeface="Arial"/>
                          <a:cs typeface="Arial"/>
                          <a:sym typeface="Arial"/>
                        </a:rPr>
                        <a:t>Sliced avocado (5 slices)</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1F8F9"/>
                    </a:solidFill>
                  </a:tcPr>
                </a:tc>
              </a:tr>
              <a:tr h="379221">
                <a:tc>
                  <a:txBody>
                    <a:bodyPr/>
                    <a:lstStyle/>
                    <a:p>
                      <a:pPr defTabSz="1828800"/>
                      <a:r>
                        <a:rPr sz="2000">
                          <a:latin typeface="Arial"/>
                          <a:ea typeface="Arial"/>
                          <a:cs typeface="Arial"/>
                          <a:sym typeface="Arial"/>
                        </a:rPr>
                        <a:t>Jarred salsa (¼ cup)</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2E2D4"/>
                    </a:solidFill>
                  </a:tcPr>
                </a:tc>
                <a:tc>
                  <a:txBody>
                    <a:bodyPr/>
                    <a:lstStyle/>
                    <a:p>
                      <a:pPr defTabSz="1828800"/>
                      <a:r>
                        <a:rPr sz="2000">
                          <a:latin typeface="Arial"/>
                          <a:ea typeface="Arial"/>
                          <a:cs typeface="Arial"/>
                          <a:sym typeface="Arial"/>
                        </a:rPr>
                        <a:t>Fresh salsa/pico de gallo (¼ cup)</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1F8F9"/>
                    </a:solidFill>
                  </a:tcPr>
                </a:tc>
              </a:tr>
              <a:tr h="379221">
                <a:tc>
                  <a:txBody>
                    <a:bodyPr/>
                    <a:lstStyle/>
                    <a:p>
                      <a:pPr defTabSz="1828800"/>
                      <a:r>
                        <a:rPr sz="2000">
                          <a:latin typeface="Arial"/>
                          <a:ea typeface="Arial"/>
                          <a:cs typeface="Arial"/>
                          <a:sym typeface="Arial"/>
                        </a:rPr>
                        <a:t>Sour cream (¼ cup)</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2E2D4"/>
                    </a:solidFill>
                  </a:tcPr>
                </a:tc>
                <a:tc>
                  <a:txBody>
                    <a:bodyPr/>
                    <a:lstStyle/>
                    <a:p>
                      <a:pPr defTabSz="1828800"/>
                      <a:r>
                        <a:rPr sz="2000">
                          <a:latin typeface="Arial"/>
                          <a:ea typeface="Arial"/>
                          <a:cs typeface="Arial"/>
                          <a:sym typeface="Arial"/>
                        </a:rPr>
                        <a:t>No sour cream</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1F8F9"/>
                    </a:solidFill>
                  </a:tcPr>
                </a:tc>
              </a:tr>
              <a:tr h="379221">
                <a:tc>
                  <a:txBody>
                    <a:bodyPr/>
                    <a:lstStyle/>
                    <a:p>
                      <a:pPr defTabSz="1828800"/>
                      <a:r>
                        <a:rPr sz="2000">
                          <a:latin typeface="Arial"/>
                          <a:ea typeface="Arial"/>
                          <a:cs typeface="Arial"/>
                          <a:sym typeface="Arial"/>
                        </a:rPr>
                        <a:t>Cheese (⅓ cup)</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2E2D4"/>
                    </a:solidFill>
                  </a:tcPr>
                </a:tc>
                <a:tc>
                  <a:txBody>
                    <a:bodyPr/>
                    <a:lstStyle/>
                    <a:p>
                      <a:pPr defTabSz="1828800"/>
                      <a:r>
                        <a:rPr sz="2000">
                          <a:latin typeface="Arial"/>
                          <a:ea typeface="Arial"/>
                          <a:cs typeface="Arial"/>
                          <a:sym typeface="Arial"/>
                        </a:rPr>
                        <a:t>Reduced-fat cheese (⅓ cup)</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1F8F9"/>
                    </a:solidFill>
                  </a:tcPr>
                </a:tc>
              </a:tr>
              <a:tr h="379221">
                <a:tc>
                  <a:txBody>
                    <a:bodyPr/>
                    <a:lstStyle/>
                    <a:p>
                      <a:pPr defTabSz="1828800"/>
                      <a:r>
                        <a:rPr sz="2000">
                          <a:latin typeface="Arial"/>
                          <a:ea typeface="Arial"/>
                          <a:cs typeface="Arial"/>
                          <a:sym typeface="Arial"/>
                        </a:rPr>
                        <a:t>Jalapeño (5 slices)</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2E2D4"/>
                    </a:solidFill>
                  </a:tcPr>
                </a:tc>
                <a:tc>
                  <a:txBody>
                    <a:bodyPr/>
                    <a:lstStyle/>
                    <a:p>
                      <a:pPr defTabSz="1828800"/>
                      <a:r>
                        <a:rPr sz="2000">
                          <a:latin typeface="Arial"/>
                          <a:ea typeface="Arial"/>
                          <a:cs typeface="Arial"/>
                          <a:sym typeface="Arial"/>
                        </a:rPr>
                        <a:t>Jalapeño (5 slices) </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1F8F9"/>
                    </a:solidFill>
                  </a:tcPr>
                </a:tc>
              </a:tr>
              <a:tr h="379221">
                <a:tc>
                  <a:txBody>
                    <a:bodyPr/>
                    <a:lstStyle/>
                    <a:p>
                      <a:pPr defTabSz="1828800"/>
                      <a:r>
                        <a:rPr sz="2000">
                          <a:latin typeface="Arial"/>
                          <a:ea typeface="Arial"/>
                          <a:cs typeface="Arial"/>
                          <a:sym typeface="Arial"/>
                        </a:rPr>
                        <a:t>Iced tea with sugar (16 ounces)</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2E2D4"/>
                    </a:solidFill>
                  </a:tcPr>
                </a:tc>
                <a:tc>
                  <a:txBody>
                    <a:bodyPr/>
                    <a:lstStyle/>
                    <a:p>
                      <a:pPr defTabSz="1828800"/>
                      <a:r>
                        <a:rPr sz="2000">
                          <a:latin typeface="Arial"/>
                          <a:ea typeface="Arial"/>
                          <a:cs typeface="Arial"/>
                          <a:sym typeface="Arial"/>
                        </a:rPr>
                        <a:t>Iced tea, no sugar (16 ounces)</a:t>
                      </a:r>
                    </a:p>
                  </a:txBody>
                  <a:tcPr marL="34300" marR="34300" marT="34300" marB="34300" anchor="ctr" anchorCtr="0" horzOverflow="overflow">
                    <a:lnL w="25400">
                      <a:solidFill>
                        <a:srgbClr val="FFFFFF"/>
                      </a:solidFill>
                    </a:lnL>
                    <a:lnR w="25400">
                      <a:solidFill>
                        <a:srgbClr val="FFFFFF"/>
                      </a:solidFill>
                    </a:lnR>
                    <a:lnT w="25400">
                      <a:solidFill>
                        <a:srgbClr val="FFFFFF"/>
                      </a:solidFill>
                    </a:lnT>
                    <a:lnB w="25400">
                      <a:solidFill>
                        <a:srgbClr val="FFFFFF"/>
                      </a:solidFill>
                    </a:lnB>
                    <a:solidFill>
                      <a:srgbClr val="F1F8F9"/>
                    </a:solidFill>
                  </a:tcPr>
                </a:tc>
              </a:tr>
            </a:tbl>
          </a:graphicData>
        </a:graphic>
      </p:graphicFrame>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Google Shape;578;p46"/>
          <p:cNvSpPr txBox="1"/>
          <p:nvPr>
            <p:ph type="title"/>
          </p:nvPr>
        </p:nvSpPr>
        <p:spPr>
          <a:xfrm>
            <a:off x="1809407" y="349258"/>
            <a:ext cx="20415594" cy="2651126"/>
          </a:xfrm>
          <a:prstGeom prst="rect">
            <a:avLst/>
          </a:prstGeom>
        </p:spPr>
        <p:txBody>
          <a:bodyPr/>
          <a:lstStyle/>
          <a:p>
            <a:pPr/>
            <a:r>
              <a:t>Dietary Components of Public Health </a:t>
            </a:r>
            <a:br/>
            <a:r>
              <a:t>Concern for Underconsumption</a:t>
            </a:r>
          </a:p>
        </p:txBody>
      </p:sp>
      <p:sp>
        <p:nvSpPr>
          <p:cNvPr id="413" name="Google Shape;579;p46"/>
          <p:cNvSpPr txBox="1"/>
          <p:nvPr>
            <p:ph type="body" sz="half" idx="1"/>
          </p:nvPr>
        </p:nvSpPr>
        <p:spPr>
          <a:xfrm>
            <a:off x="1809413" y="3651250"/>
            <a:ext cx="13145081" cy="8702676"/>
          </a:xfrm>
          <a:prstGeom prst="rect">
            <a:avLst/>
          </a:prstGeom>
        </p:spPr>
        <p:txBody>
          <a:bodyPr/>
          <a:lstStyle/>
          <a:p>
            <a:pPr marL="457187" indent="-457187">
              <a:spcBef>
                <a:spcPts val="0"/>
              </a:spcBef>
              <a:buSzPts val="4000"/>
              <a:defRPr sz="4000"/>
            </a:pPr>
            <a:r>
              <a:t>Calcium, potassium, dietary fiber, and vitamin D are considered dietary components of public health concern for the general U.S. population because low intakes are associated with health concerns.</a:t>
            </a:r>
          </a:p>
          <a:p>
            <a:pPr marL="457187" indent="-457187">
              <a:buSzPts val="4000"/>
              <a:defRPr sz="4000"/>
            </a:pPr>
            <a:r>
              <a:t>If a healthy dietary pattern is consumed, amounts of calcium, potassium, and dietary fiber can meet recommendations.</a:t>
            </a:r>
          </a:p>
          <a:p>
            <a:pPr marL="457187" indent="-457187">
              <a:buSzPts val="4000"/>
              <a:defRPr sz="4000"/>
            </a:pPr>
            <a:r>
              <a:t>Vitamin D recommendations are harder to achieve through natural sources from diet alone and would require consuming foods and beverages fortified with vitamin D. In many cases, taking a vitamin D supplement may be appropriate.</a:t>
            </a:r>
          </a:p>
        </p:txBody>
      </p:sp>
      <p:pic>
        <p:nvPicPr>
          <p:cNvPr id="414" name="Google Shape;580;p46" descr="Google Shape;580;p46"/>
          <p:cNvPicPr>
            <a:picLocks noChangeAspect="1"/>
          </p:cNvPicPr>
          <p:nvPr/>
        </p:nvPicPr>
        <p:blipFill>
          <a:blip r:embed="rId3">
            <a:extLst/>
          </a:blip>
          <a:stretch>
            <a:fillRect/>
          </a:stretch>
        </p:blipFill>
        <p:spPr>
          <a:xfrm>
            <a:off x="15393206" y="6063293"/>
            <a:ext cx="7447403" cy="6290633"/>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8" name="Rectangle"/>
          <p:cNvSpPr/>
          <p:nvPr/>
        </p:nvSpPr>
        <p:spPr>
          <a:xfrm>
            <a:off x="-30340" y="-8166"/>
            <a:ext cx="24384001" cy="13716001"/>
          </a:xfrm>
          <a:prstGeom prst="rect">
            <a:avLst/>
          </a:prstGeom>
          <a:solidFill>
            <a:srgbClr val="DD665F"/>
          </a:solidFill>
          <a:ln w="12700">
            <a:miter lim="400000"/>
          </a:ln>
        </p:spPr>
        <p:txBody>
          <a:bodyPr lIns="50800" tIns="50800" rIns="50800" bIns="50800" anchor="ctr"/>
          <a:lstStyle/>
          <a:p>
            <a:pPr defTabSz="825500">
              <a:defRPr sz="3200">
                <a:solidFill>
                  <a:srgbClr val="DD665F"/>
                </a:solidFill>
                <a:latin typeface="Helvetica Neue Medium"/>
                <a:ea typeface="Helvetica Neue Medium"/>
                <a:cs typeface="Helvetica Neue Medium"/>
                <a:sym typeface="Helvetica Neue Medium"/>
              </a:defRPr>
            </a:pPr>
          </a:p>
        </p:txBody>
      </p:sp>
      <p:sp>
        <p:nvSpPr>
          <p:cNvPr id="419" name="What Makes a School Meal?"/>
          <p:cNvSpPr txBox="1"/>
          <p:nvPr/>
        </p:nvSpPr>
        <p:spPr>
          <a:xfrm>
            <a:off x="4893617" y="6115050"/>
            <a:ext cx="14596766"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defRPr sz="8000">
                <a:solidFill>
                  <a:srgbClr val="FFFFFF"/>
                </a:solidFill>
                <a:latin typeface="Open Sans Extrabold"/>
                <a:ea typeface="Open Sans Extrabold"/>
                <a:cs typeface="Open Sans Extrabold"/>
                <a:sym typeface="Open Sans Extrabold"/>
              </a:defRPr>
            </a:lvl1pPr>
          </a:lstStyle>
          <a:p>
            <a:pPr/>
            <a:r>
              <a:t>What Makes a School Meal?</a:t>
            </a:r>
          </a:p>
        </p:txBody>
      </p:sp>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Rectangle"/>
          <p:cNvSpPr/>
          <p:nvPr/>
        </p:nvSpPr>
        <p:spPr>
          <a:xfrm>
            <a:off x="-30340" y="-8166"/>
            <a:ext cx="24384001" cy="13716001"/>
          </a:xfrm>
          <a:prstGeom prst="rect">
            <a:avLst/>
          </a:prstGeom>
          <a:solidFill>
            <a:srgbClr val="DD665F"/>
          </a:solidFill>
          <a:ln w="12700">
            <a:miter lim="400000"/>
          </a:ln>
        </p:spPr>
        <p:txBody>
          <a:bodyPr lIns="50800" tIns="50800" rIns="50800" bIns="50800" anchor="ctr"/>
          <a:lstStyle/>
          <a:p>
            <a:pPr defTabSz="825500">
              <a:defRPr sz="3200">
                <a:solidFill>
                  <a:srgbClr val="DD665F"/>
                </a:solidFill>
                <a:latin typeface="Helvetica Neue Medium"/>
                <a:ea typeface="Helvetica Neue Medium"/>
                <a:cs typeface="Helvetica Neue Medium"/>
                <a:sym typeface="Helvetica Neue Medium"/>
              </a:defRPr>
            </a:pPr>
          </a:p>
        </p:txBody>
      </p:sp>
      <p:sp>
        <p:nvSpPr>
          <p:cNvPr id="239" name="What are the Dietary Guidelines…"/>
          <p:cNvSpPr txBox="1"/>
          <p:nvPr/>
        </p:nvSpPr>
        <p:spPr>
          <a:xfrm>
            <a:off x="3582689" y="5422900"/>
            <a:ext cx="17218621" cy="28702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defTabSz="457200">
              <a:defRPr sz="8000">
                <a:solidFill>
                  <a:srgbClr val="FFFFFF"/>
                </a:solidFill>
                <a:latin typeface="Open Sans Extrabold"/>
                <a:ea typeface="Open Sans Extrabold"/>
                <a:cs typeface="Open Sans Extrabold"/>
                <a:sym typeface="Open Sans Extrabold"/>
              </a:defRPr>
            </a:pPr>
            <a:r>
              <a:t>What are the Dietary Guidelines </a:t>
            </a:r>
          </a:p>
          <a:p>
            <a:pPr defTabSz="457200">
              <a:defRPr sz="8000">
                <a:solidFill>
                  <a:srgbClr val="FFFFFF"/>
                </a:solidFill>
                <a:latin typeface="Open Sans Extrabold"/>
                <a:ea typeface="Open Sans Extrabold"/>
                <a:cs typeface="Open Sans Extrabold"/>
                <a:sym typeface="Open Sans Extrabold"/>
              </a:defRPr>
            </a:pPr>
            <a:r>
              <a:t>for Americans?</a:t>
            </a:r>
            <a:r>
              <a:rPr b="1" sz="1200">
                <a:latin typeface="Times Roman"/>
                <a:ea typeface="Times Roman"/>
                <a:cs typeface="Times Roman"/>
                <a:sym typeface="Times Roman"/>
              </a:rPr>
              <a:t> </a:t>
            </a:r>
          </a:p>
        </p:txBody>
      </p:sp>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1" name="Rectangle"/>
          <p:cNvSpPr/>
          <p:nvPr/>
        </p:nvSpPr>
        <p:spPr>
          <a:xfrm>
            <a:off x="-30340" y="-8166"/>
            <a:ext cx="24384001" cy="2487962"/>
          </a:xfrm>
          <a:prstGeom prst="rect">
            <a:avLst/>
          </a:prstGeom>
          <a:solidFill>
            <a:srgbClr val="DD665F"/>
          </a:solidFill>
          <a:ln w="12700">
            <a:miter lim="400000"/>
          </a:ln>
        </p:spPr>
        <p:txBody>
          <a:bodyPr lIns="50800" tIns="50800" rIns="50800" bIns="50800" anchor="ctr"/>
          <a:lstStyle/>
          <a:p>
            <a:pPr defTabSz="825500">
              <a:defRPr sz="3200">
                <a:solidFill>
                  <a:srgbClr val="DD665F"/>
                </a:solidFill>
                <a:latin typeface="Helvetica Neue Medium"/>
                <a:ea typeface="Helvetica Neue Medium"/>
                <a:cs typeface="Helvetica Neue Medium"/>
                <a:sym typeface="Helvetica Neue Medium"/>
              </a:defRPr>
            </a:pPr>
          </a:p>
        </p:txBody>
      </p:sp>
      <p:sp>
        <p:nvSpPr>
          <p:cNvPr id="422" name="What do menus need to consider?"/>
          <p:cNvSpPr txBox="1"/>
          <p:nvPr/>
        </p:nvSpPr>
        <p:spPr>
          <a:xfrm>
            <a:off x="850014" y="3425451"/>
            <a:ext cx="17880311"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sz="8000">
                <a:solidFill>
                  <a:srgbClr val="DD665F"/>
                </a:solidFill>
                <a:latin typeface="Open Sans Extrabold"/>
                <a:ea typeface="Open Sans Extrabold"/>
                <a:cs typeface="Open Sans Extrabold"/>
                <a:sym typeface="Open Sans Extrabold"/>
              </a:defRPr>
            </a:pPr>
            <a:r>
              <a:t>What do menus need to consider?</a:t>
            </a:r>
            <a:r>
              <a:rPr b="1" sz="1200">
                <a:latin typeface="Times Roman"/>
                <a:ea typeface="Times Roman"/>
                <a:cs typeface="Times Roman"/>
                <a:sym typeface="Times Roman"/>
              </a:rPr>
              <a:t> </a:t>
            </a:r>
          </a:p>
        </p:txBody>
      </p:sp>
      <p:sp>
        <p:nvSpPr>
          <p:cNvPr id="423" name="@MushroomsInSchools"/>
          <p:cNvSpPr txBox="1"/>
          <p:nvPr/>
        </p:nvSpPr>
        <p:spPr>
          <a:xfrm>
            <a:off x="10447050" y="12868378"/>
            <a:ext cx="3489900" cy="5931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b="1" sz="2300">
                <a:solidFill>
                  <a:srgbClr val="DD665F"/>
                </a:solidFill>
                <a:latin typeface="Open Sans"/>
                <a:ea typeface="Open Sans"/>
                <a:cs typeface="Open Sans"/>
                <a:sym typeface="Open Sans"/>
              </a:defRPr>
            </a:lvl1pPr>
          </a:lstStyle>
          <a:p>
            <a:pPr/>
            <a:r>
              <a:t>@MushroomsInSchools</a:t>
            </a:r>
          </a:p>
        </p:txBody>
      </p:sp>
      <p:sp>
        <p:nvSpPr>
          <p:cNvPr id="424" name="Line"/>
          <p:cNvSpPr/>
          <p:nvPr/>
        </p:nvSpPr>
        <p:spPr>
          <a:xfrm>
            <a:off x="29135" y="13228454"/>
            <a:ext cx="9988860" cy="1"/>
          </a:xfrm>
          <a:prstGeom prst="line">
            <a:avLst/>
          </a:prstGeom>
          <a:ln w="25400">
            <a:solidFill>
              <a:srgbClr val="DD665F"/>
            </a:solidFill>
            <a:miter lim="400000"/>
          </a:ln>
        </p:spPr>
        <p:txBody>
          <a:bodyPr lIns="50800" tIns="50800" rIns="50800" bIns="50800" anchor="ctr"/>
          <a:lstStyle/>
          <a:p>
            <a:pPr/>
          </a:p>
        </p:txBody>
      </p:sp>
      <p:sp>
        <p:nvSpPr>
          <p:cNvPr id="425" name="Line"/>
          <p:cNvSpPr/>
          <p:nvPr/>
        </p:nvSpPr>
        <p:spPr>
          <a:xfrm>
            <a:off x="14366005" y="13228454"/>
            <a:ext cx="9988860" cy="1"/>
          </a:xfrm>
          <a:prstGeom prst="line">
            <a:avLst/>
          </a:prstGeom>
          <a:ln w="25400">
            <a:solidFill>
              <a:srgbClr val="DD665F"/>
            </a:solidFill>
            <a:miter lim="400000"/>
          </a:ln>
        </p:spPr>
        <p:txBody>
          <a:bodyPr lIns="50800" tIns="50800" rIns="50800" bIns="50800" anchor="ctr"/>
          <a:lstStyle/>
          <a:p>
            <a:pPr/>
          </a:p>
        </p:txBody>
      </p:sp>
      <p:sp>
        <p:nvSpPr>
          <p:cNvPr id="426" name="Menus are created on the following criteria.…"/>
          <p:cNvSpPr txBox="1"/>
          <p:nvPr/>
        </p:nvSpPr>
        <p:spPr>
          <a:xfrm>
            <a:off x="3636141" y="5675495"/>
            <a:ext cx="18013231" cy="64287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120000"/>
              </a:lnSpc>
              <a:defRPr sz="3500">
                <a:solidFill>
                  <a:srgbClr val="000000"/>
                </a:solidFill>
                <a:latin typeface="Open Sans"/>
                <a:ea typeface="Open Sans"/>
                <a:cs typeface="Open Sans"/>
                <a:sym typeface="Open Sans"/>
              </a:defRPr>
            </a:pPr>
            <a:r>
              <a:t>Menus are created on the following criteria.</a:t>
            </a:r>
          </a:p>
          <a:p>
            <a:pPr algn="l" defTabSz="457200">
              <a:lnSpc>
                <a:spcPct val="120000"/>
              </a:lnSpc>
              <a:defRPr sz="3500">
                <a:solidFill>
                  <a:srgbClr val="000000"/>
                </a:solidFill>
                <a:latin typeface="Open Sans"/>
                <a:ea typeface="Open Sans"/>
                <a:cs typeface="Open Sans"/>
                <a:sym typeface="Open Sans"/>
              </a:defRPr>
            </a:pPr>
          </a:p>
          <a:p>
            <a:pPr algn="l" defTabSz="457200">
              <a:lnSpc>
                <a:spcPct val="120000"/>
              </a:lnSpc>
              <a:defRPr sz="3500">
                <a:solidFill>
                  <a:srgbClr val="000000"/>
                </a:solidFill>
                <a:latin typeface="Open Sans"/>
                <a:ea typeface="Open Sans"/>
                <a:cs typeface="Open Sans"/>
                <a:sym typeface="Open Sans"/>
              </a:defRPr>
            </a:pPr>
            <a:r>
              <a:t>MENU CONSIDERATIONS:</a:t>
            </a:r>
          </a:p>
          <a:p>
            <a:pPr lvl="2" algn="l" defTabSz="457200">
              <a:lnSpc>
                <a:spcPct val="120000"/>
              </a:lnSpc>
              <a:defRPr sz="3500">
                <a:solidFill>
                  <a:srgbClr val="000000"/>
                </a:solidFill>
                <a:latin typeface="Open Sans"/>
                <a:ea typeface="Open Sans"/>
                <a:cs typeface="Open Sans"/>
                <a:sym typeface="Open Sans"/>
              </a:defRPr>
            </a:pPr>
            <a:r>
              <a:t>• Available Products: what items are specific to Child Nutrition</a:t>
            </a:r>
          </a:p>
          <a:p>
            <a:pPr lvl="2" algn="l" defTabSz="457200">
              <a:lnSpc>
                <a:spcPct val="120000"/>
              </a:lnSpc>
              <a:defRPr sz="3500">
                <a:solidFill>
                  <a:srgbClr val="000000"/>
                </a:solidFill>
                <a:latin typeface="Open Sans"/>
                <a:ea typeface="Open Sans"/>
                <a:cs typeface="Open Sans"/>
                <a:sym typeface="Open Sans"/>
              </a:defRPr>
            </a:pPr>
            <a:r>
              <a:t>• Commodity Items: how can they incorporate current commodity items</a:t>
            </a:r>
          </a:p>
          <a:p>
            <a:pPr lvl="2" algn="l" defTabSz="457200">
              <a:lnSpc>
                <a:spcPct val="120000"/>
              </a:lnSpc>
              <a:defRPr sz="3500">
                <a:solidFill>
                  <a:srgbClr val="000000"/>
                </a:solidFill>
                <a:latin typeface="Open Sans"/>
                <a:ea typeface="Open Sans"/>
                <a:cs typeface="Open Sans"/>
                <a:sym typeface="Open Sans"/>
              </a:defRPr>
            </a:pPr>
            <a:r>
              <a:t>• Allergies: can the menu fluctuate for students with allergies</a:t>
            </a:r>
          </a:p>
          <a:p>
            <a:pPr lvl="2" algn="l" defTabSz="457200">
              <a:lnSpc>
                <a:spcPct val="120000"/>
              </a:lnSpc>
              <a:defRPr sz="3500">
                <a:solidFill>
                  <a:srgbClr val="000000"/>
                </a:solidFill>
                <a:latin typeface="Open Sans"/>
                <a:ea typeface="Open Sans"/>
                <a:cs typeface="Open Sans"/>
                <a:sym typeface="Open Sans"/>
              </a:defRPr>
            </a:pPr>
            <a:r>
              <a:t>• Type of Operation: what menu best fits the operation</a:t>
            </a:r>
          </a:p>
          <a:p>
            <a:pPr lvl="2" algn="l" defTabSz="457200">
              <a:lnSpc>
                <a:spcPct val="120000"/>
              </a:lnSpc>
              <a:defRPr sz="3500">
                <a:solidFill>
                  <a:srgbClr val="000000"/>
                </a:solidFill>
                <a:latin typeface="Open Sans"/>
                <a:ea typeface="Open Sans"/>
                <a:cs typeface="Open Sans"/>
                <a:sym typeface="Open Sans"/>
              </a:defRPr>
            </a:pPr>
            <a:r>
              <a:t>• Compliance: does the menu provide the required food items and nutrition</a:t>
            </a:r>
          </a:p>
          <a:p>
            <a:pPr lvl="2" algn="l" defTabSz="457200">
              <a:lnSpc>
                <a:spcPct val="120000"/>
              </a:lnSpc>
              <a:defRPr sz="3500">
                <a:solidFill>
                  <a:srgbClr val="000000"/>
                </a:solidFill>
                <a:latin typeface="Open Sans"/>
                <a:ea typeface="Open Sans"/>
                <a:cs typeface="Open Sans"/>
                <a:sym typeface="Open Sans"/>
              </a:defRPr>
            </a:pPr>
            <a:r>
              <a:t>• Cost: does the menu fit within the budget</a:t>
            </a:r>
          </a:p>
        </p:txBody>
      </p:sp>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8" name="School…"/>
          <p:cNvSpPr txBox="1"/>
          <p:nvPr/>
        </p:nvSpPr>
        <p:spPr>
          <a:xfrm>
            <a:off x="1027629" y="4730750"/>
            <a:ext cx="6945016" cy="425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sz="8000">
                <a:solidFill>
                  <a:srgbClr val="DD665F"/>
                </a:solidFill>
                <a:latin typeface="Open Sans Extrabold"/>
                <a:ea typeface="Open Sans Extrabold"/>
                <a:cs typeface="Open Sans Extrabold"/>
                <a:sym typeface="Open Sans Extrabold"/>
              </a:defRPr>
            </a:pPr>
            <a:r>
              <a:t>School</a:t>
            </a:r>
          </a:p>
          <a:p>
            <a:pPr algn="l" defTabSz="457200">
              <a:defRPr sz="8000">
                <a:solidFill>
                  <a:srgbClr val="DD665F"/>
                </a:solidFill>
                <a:latin typeface="Open Sans Extrabold"/>
                <a:ea typeface="Open Sans Extrabold"/>
                <a:cs typeface="Open Sans Extrabold"/>
                <a:sym typeface="Open Sans Extrabold"/>
              </a:defRPr>
            </a:pPr>
            <a:r>
              <a:t>Breakfast</a:t>
            </a:r>
          </a:p>
          <a:p>
            <a:pPr algn="l" defTabSz="457200">
              <a:defRPr sz="8000">
                <a:solidFill>
                  <a:srgbClr val="DD665F"/>
                </a:solidFill>
                <a:latin typeface="Open Sans Extrabold"/>
                <a:ea typeface="Open Sans Extrabold"/>
                <a:cs typeface="Open Sans Extrabold"/>
                <a:sym typeface="Open Sans Extrabold"/>
              </a:defRPr>
            </a:pPr>
            <a:r>
              <a:t>Meal Pattern</a:t>
            </a:r>
          </a:p>
        </p:txBody>
      </p:sp>
      <p:sp>
        <p:nvSpPr>
          <p:cNvPr id="429" name="@MushroomsInSchools"/>
          <p:cNvSpPr txBox="1"/>
          <p:nvPr/>
        </p:nvSpPr>
        <p:spPr>
          <a:xfrm>
            <a:off x="10447050" y="12868378"/>
            <a:ext cx="3489900" cy="5931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b="1" sz="2300">
                <a:solidFill>
                  <a:srgbClr val="DD665F"/>
                </a:solidFill>
                <a:latin typeface="Open Sans"/>
                <a:ea typeface="Open Sans"/>
                <a:cs typeface="Open Sans"/>
                <a:sym typeface="Open Sans"/>
              </a:defRPr>
            </a:lvl1pPr>
          </a:lstStyle>
          <a:p>
            <a:pPr/>
            <a:r>
              <a:t>@MushroomsInSchools</a:t>
            </a:r>
          </a:p>
        </p:txBody>
      </p:sp>
      <p:sp>
        <p:nvSpPr>
          <p:cNvPr id="430" name="Line"/>
          <p:cNvSpPr/>
          <p:nvPr/>
        </p:nvSpPr>
        <p:spPr>
          <a:xfrm>
            <a:off x="29135" y="13228454"/>
            <a:ext cx="9988860" cy="1"/>
          </a:xfrm>
          <a:prstGeom prst="line">
            <a:avLst/>
          </a:prstGeom>
          <a:ln w="25400">
            <a:solidFill>
              <a:srgbClr val="DD665F"/>
            </a:solidFill>
            <a:miter lim="400000"/>
          </a:ln>
        </p:spPr>
        <p:txBody>
          <a:bodyPr lIns="50800" tIns="50800" rIns="50800" bIns="50800" anchor="ctr"/>
          <a:lstStyle/>
          <a:p>
            <a:pPr/>
          </a:p>
        </p:txBody>
      </p:sp>
      <p:sp>
        <p:nvSpPr>
          <p:cNvPr id="431" name="Line"/>
          <p:cNvSpPr/>
          <p:nvPr/>
        </p:nvSpPr>
        <p:spPr>
          <a:xfrm>
            <a:off x="14366005" y="13228454"/>
            <a:ext cx="9988860" cy="1"/>
          </a:xfrm>
          <a:prstGeom prst="line">
            <a:avLst/>
          </a:prstGeom>
          <a:ln w="25400">
            <a:solidFill>
              <a:srgbClr val="DD665F"/>
            </a:solidFill>
            <a:miter lim="400000"/>
          </a:ln>
        </p:spPr>
        <p:txBody>
          <a:bodyPr lIns="50800" tIns="50800" rIns="50800" bIns="50800" anchor="ctr"/>
          <a:lstStyle/>
          <a:p>
            <a:pPr/>
          </a:p>
        </p:txBody>
      </p:sp>
      <p:sp>
        <p:nvSpPr>
          <p:cNvPr id="432" name="Google Shape;600;p20"/>
          <p:cNvSpPr/>
          <p:nvPr/>
        </p:nvSpPr>
        <p:spPr>
          <a:xfrm>
            <a:off x="9062265" y="365133"/>
            <a:ext cx="15076301" cy="12427516"/>
          </a:xfrm>
          <a:prstGeom prst="rect">
            <a:avLst/>
          </a:prstGeom>
          <a:blipFill>
            <a:blip r:embed="rId2"/>
            <a:stretch>
              <a:fillRect/>
            </a:stretch>
          </a:blipFill>
          <a:ln w="12700">
            <a:miter lim="400000"/>
          </a:ln>
        </p:spPr>
        <p:txBody>
          <a:bodyPr lIns="0" tIns="0" rIns="0" bIns="0"/>
          <a:lstStyle/>
          <a:p>
            <a:pPr algn="l" defTabSz="914400">
              <a:defRPr sz="1200">
                <a:solidFill>
                  <a:srgbClr val="000000"/>
                </a:solidFill>
                <a:latin typeface="Calibri"/>
                <a:ea typeface="Calibri"/>
                <a:cs typeface="Calibri"/>
                <a:sym typeface="Calibri"/>
              </a:defRPr>
            </a:pPr>
          </a:p>
        </p:txBody>
      </p:sp>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4" name="Rectangle"/>
          <p:cNvSpPr/>
          <p:nvPr/>
        </p:nvSpPr>
        <p:spPr>
          <a:xfrm>
            <a:off x="-30340" y="-8166"/>
            <a:ext cx="24384001" cy="2487962"/>
          </a:xfrm>
          <a:prstGeom prst="rect">
            <a:avLst/>
          </a:prstGeom>
          <a:solidFill>
            <a:srgbClr val="DD665F"/>
          </a:solidFill>
          <a:ln w="12700">
            <a:miter lim="400000"/>
          </a:ln>
        </p:spPr>
        <p:txBody>
          <a:bodyPr lIns="50800" tIns="50800" rIns="50800" bIns="50800" anchor="ctr"/>
          <a:lstStyle/>
          <a:p>
            <a:pPr defTabSz="825500">
              <a:defRPr sz="3200">
                <a:solidFill>
                  <a:srgbClr val="DD665F"/>
                </a:solidFill>
                <a:latin typeface="Helvetica Neue Medium"/>
                <a:ea typeface="Helvetica Neue Medium"/>
                <a:cs typeface="Helvetica Neue Medium"/>
                <a:sym typeface="Helvetica Neue Medium"/>
              </a:defRPr>
            </a:pPr>
          </a:p>
        </p:txBody>
      </p:sp>
      <p:sp>
        <p:nvSpPr>
          <p:cNvPr id="435" name="Breakfast Changes Lives"/>
          <p:cNvSpPr txBox="1"/>
          <p:nvPr/>
        </p:nvSpPr>
        <p:spPr>
          <a:xfrm>
            <a:off x="850014" y="3425451"/>
            <a:ext cx="12926914"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defRPr sz="8000">
                <a:solidFill>
                  <a:srgbClr val="DD665F"/>
                </a:solidFill>
                <a:latin typeface="Open Sans Extrabold"/>
                <a:ea typeface="Open Sans Extrabold"/>
                <a:cs typeface="Open Sans Extrabold"/>
                <a:sym typeface="Open Sans Extrabold"/>
              </a:defRPr>
            </a:lvl1pPr>
          </a:lstStyle>
          <a:p>
            <a:pPr/>
            <a:r>
              <a:t>Breakfast Changes Lives</a:t>
            </a:r>
          </a:p>
        </p:txBody>
      </p:sp>
      <p:sp>
        <p:nvSpPr>
          <p:cNvPr id="436" name="@MushroomsInSchools"/>
          <p:cNvSpPr txBox="1"/>
          <p:nvPr/>
        </p:nvSpPr>
        <p:spPr>
          <a:xfrm>
            <a:off x="10447050" y="12868378"/>
            <a:ext cx="3489900" cy="5931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b="1" sz="2300">
                <a:solidFill>
                  <a:srgbClr val="DD665F"/>
                </a:solidFill>
                <a:latin typeface="Open Sans"/>
                <a:ea typeface="Open Sans"/>
                <a:cs typeface="Open Sans"/>
                <a:sym typeface="Open Sans"/>
              </a:defRPr>
            </a:lvl1pPr>
          </a:lstStyle>
          <a:p>
            <a:pPr/>
            <a:r>
              <a:t>@MushroomsInSchools</a:t>
            </a:r>
          </a:p>
        </p:txBody>
      </p:sp>
      <p:sp>
        <p:nvSpPr>
          <p:cNvPr id="437" name="Line"/>
          <p:cNvSpPr/>
          <p:nvPr/>
        </p:nvSpPr>
        <p:spPr>
          <a:xfrm>
            <a:off x="29135" y="13228454"/>
            <a:ext cx="9988860" cy="1"/>
          </a:xfrm>
          <a:prstGeom prst="line">
            <a:avLst/>
          </a:prstGeom>
          <a:ln w="25400">
            <a:solidFill>
              <a:srgbClr val="DD665F"/>
            </a:solidFill>
            <a:miter lim="400000"/>
          </a:ln>
        </p:spPr>
        <p:txBody>
          <a:bodyPr lIns="50800" tIns="50800" rIns="50800" bIns="50800" anchor="ctr"/>
          <a:lstStyle/>
          <a:p>
            <a:pPr/>
          </a:p>
        </p:txBody>
      </p:sp>
      <p:sp>
        <p:nvSpPr>
          <p:cNvPr id="438" name="Line"/>
          <p:cNvSpPr/>
          <p:nvPr/>
        </p:nvSpPr>
        <p:spPr>
          <a:xfrm>
            <a:off x="14366005" y="13228454"/>
            <a:ext cx="9988860" cy="1"/>
          </a:xfrm>
          <a:prstGeom prst="line">
            <a:avLst/>
          </a:prstGeom>
          <a:ln w="25400">
            <a:solidFill>
              <a:srgbClr val="DD665F"/>
            </a:solidFill>
            <a:miter lim="400000"/>
          </a:ln>
        </p:spPr>
        <p:txBody>
          <a:bodyPr lIns="50800" tIns="50800" rIns="50800" bIns="50800" anchor="ctr"/>
          <a:lstStyle/>
          <a:p>
            <a:pPr/>
          </a:p>
        </p:txBody>
      </p:sp>
      <p:sp>
        <p:nvSpPr>
          <p:cNvPr id="439" name="Kids who eat school breakfast……"/>
          <p:cNvSpPr txBox="1"/>
          <p:nvPr/>
        </p:nvSpPr>
        <p:spPr>
          <a:xfrm>
            <a:off x="3636142" y="6391775"/>
            <a:ext cx="17767176" cy="499618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120000"/>
              </a:lnSpc>
              <a:defRPr sz="3500">
                <a:solidFill>
                  <a:srgbClr val="000000"/>
                </a:solidFill>
                <a:latin typeface="Open Sans"/>
                <a:ea typeface="Open Sans"/>
                <a:cs typeface="Open Sans"/>
                <a:sym typeface="Open Sans"/>
              </a:defRPr>
            </a:pPr>
            <a:r>
              <a:t>Kids who eat school breakfast…</a:t>
            </a:r>
          </a:p>
          <a:p>
            <a:pPr lvl="2" algn="l" defTabSz="457200">
              <a:lnSpc>
                <a:spcPct val="120000"/>
              </a:lnSpc>
              <a:defRPr sz="3500">
                <a:solidFill>
                  <a:srgbClr val="000000"/>
                </a:solidFill>
                <a:latin typeface="Open Sans"/>
                <a:ea typeface="Open Sans"/>
                <a:cs typeface="Open Sans"/>
                <a:sym typeface="Open Sans"/>
              </a:defRPr>
            </a:pPr>
            <a:r>
              <a:t>• Miss less school – they attend an average 1.5 more days per year</a:t>
            </a:r>
          </a:p>
          <a:p>
            <a:pPr lvl="2" algn="l" defTabSz="457200">
              <a:lnSpc>
                <a:spcPct val="120000"/>
              </a:lnSpc>
              <a:defRPr sz="3500">
                <a:solidFill>
                  <a:srgbClr val="000000"/>
                </a:solidFill>
                <a:latin typeface="Open Sans"/>
                <a:ea typeface="Open Sans"/>
                <a:cs typeface="Open Sans"/>
                <a:sym typeface="Open Sans"/>
              </a:defRPr>
            </a:pPr>
            <a:r>
              <a:t>• Do better in math – they average 17.5% higher math test scores</a:t>
            </a:r>
          </a:p>
          <a:p>
            <a:pPr lvl="2" algn="l" defTabSz="457200">
              <a:lnSpc>
                <a:spcPct val="120000"/>
              </a:lnSpc>
              <a:defRPr sz="3500">
                <a:solidFill>
                  <a:srgbClr val="000000"/>
                </a:solidFill>
                <a:latin typeface="Open Sans"/>
                <a:ea typeface="Open Sans"/>
                <a:cs typeface="Open Sans"/>
                <a:sym typeface="Open Sans"/>
              </a:defRPr>
            </a:pPr>
            <a:r>
              <a:t>• Are 20% more likely to graduate high school</a:t>
            </a:r>
          </a:p>
          <a:p>
            <a:pPr algn="l" defTabSz="457200">
              <a:lnSpc>
                <a:spcPct val="120000"/>
              </a:lnSpc>
              <a:defRPr sz="3500">
                <a:solidFill>
                  <a:srgbClr val="000000"/>
                </a:solidFill>
                <a:latin typeface="Open Sans"/>
                <a:ea typeface="Open Sans"/>
                <a:cs typeface="Open Sans"/>
                <a:sym typeface="Open Sans"/>
              </a:defRPr>
            </a:pPr>
          </a:p>
          <a:p>
            <a:pPr algn="l" defTabSz="457200">
              <a:lnSpc>
                <a:spcPct val="120000"/>
              </a:lnSpc>
              <a:defRPr sz="3500">
                <a:solidFill>
                  <a:srgbClr val="000000"/>
                </a:solidFill>
                <a:latin typeface="Open Sans"/>
                <a:ea typeface="Open Sans"/>
                <a:cs typeface="Open Sans"/>
                <a:sym typeface="Open Sans"/>
              </a:defRPr>
            </a:pPr>
            <a:r>
              <a:t>Want more information? Click </a:t>
            </a:r>
            <a:r>
              <a:rPr u="sng">
                <a:uFill>
                  <a:solidFill>
                    <a:srgbClr val="0000EE"/>
                  </a:solidFill>
                </a:uFill>
                <a:hlinkClick r:id="rId2" invalidUrl="" action="" tgtFrame="" tooltip="" history="1" highlightClick="0" endSnd="0"/>
              </a:rPr>
              <a:t>here</a:t>
            </a:r>
            <a:r>
              <a:t>.</a:t>
            </a:r>
          </a:p>
          <a:p>
            <a:pPr algn="l" defTabSz="457200">
              <a:lnSpc>
                <a:spcPct val="120000"/>
              </a:lnSpc>
              <a:defRPr sz="3500">
                <a:solidFill>
                  <a:srgbClr val="000000"/>
                </a:solidFill>
                <a:latin typeface="Open Sans"/>
                <a:ea typeface="Open Sans"/>
                <a:cs typeface="Open Sans"/>
                <a:sym typeface="Open Sans"/>
              </a:defRPr>
            </a:pPr>
            <a:r>
              <a:t>Source: Ending Childhood Hunger: A Social Impact Analysis, Deloitte</a:t>
            </a:r>
          </a:p>
        </p:txBody>
      </p:sp>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1" name="@MushroomsInSchools"/>
          <p:cNvSpPr txBox="1"/>
          <p:nvPr/>
        </p:nvSpPr>
        <p:spPr>
          <a:xfrm>
            <a:off x="10447050" y="12868378"/>
            <a:ext cx="3489900" cy="5931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b="1" sz="2300">
                <a:solidFill>
                  <a:srgbClr val="DD665F"/>
                </a:solidFill>
                <a:latin typeface="Open Sans"/>
                <a:ea typeface="Open Sans"/>
                <a:cs typeface="Open Sans"/>
                <a:sym typeface="Open Sans"/>
              </a:defRPr>
            </a:lvl1pPr>
          </a:lstStyle>
          <a:p>
            <a:pPr/>
            <a:r>
              <a:t>@MushroomsInSchools</a:t>
            </a:r>
          </a:p>
        </p:txBody>
      </p:sp>
      <p:sp>
        <p:nvSpPr>
          <p:cNvPr id="442" name="Line"/>
          <p:cNvSpPr/>
          <p:nvPr/>
        </p:nvSpPr>
        <p:spPr>
          <a:xfrm>
            <a:off x="29135" y="13228454"/>
            <a:ext cx="9988860" cy="1"/>
          </a:xfrm>
          <a:prstGeom prst="line">
            <a:avLst/>
          </a:prstGeom>
          <a:ln w="25400">
            <a:solidFill>
              <a:srgbClr val="DD665F"/>
            </a:solidFill>
            <a:miter lim="400000"/>
          </a:ln>
        </p:spPr>
        <p:txBody>
          <a:bodyPr lIns="50800" tIns="50800" rIns="50800" bIns="50800" anchor="ctr"/>
          <a:lstStyle/>
          <a:p>
            <a:pPr/>
          </a:p>
        </p:txBody>
      </p:sp>
      <p:sp>
        <p:nvSpPr>
          <p:cNvPr id="443" name="Line"/>
          <p:cNvSpPr/>
          <p:nvPr/>
        </p:nvSpPr>
        <p:spPr>
          <a:xfrm>
            <a:off x="14366005" y="13228454"/>
            <a:ext cx="9988860" cy="1"/>
          </a:xfrm>
          <a:prstGeom prst="line">
            <a:avLst/>
          </a:prstGeom>
          <a:ln w="25400">
            <a:solidFill>
              <a:srgbClr val="DD665F"/>
            </a:solidFill>
            <a:miter lim="400000"/>
          </a:ln>
        </p:spPr>
        <p:txBody>
          <a:bodyPr lIns="50800" tIns="50800" rIns="50800" bIns="50800" anchor="ctr"/>
          <a:lstStyle/>
          <a:p>
            <a:pPr/>
          </a:p>
        </p:txBody>
      </p:sp>
      <p:sp>
        <p:nvSpPr>
          <p:cNvPr id="444" name="Google Shape;616;p17"/>
          <p:cNvSpPr/>
          <p:nvPr/>
        </p:nvSpPr>
        <p:spPr>
          <a:xfrm>
            <a:off x="6985650" y="279109"/>
            <a:ext cx="10412700" cy="12648871"/>
          </a:xfrm>
          <a:prstGeom prst="rect">
            <a:avLst/>
          </a:prstGeom>
          <a:blipFill>
            <a:blip r:embed="rId2"/>
            <a:stretch>
              <a:fillRect/>
            </a:stretch>
          </a:blipFill>
          <a:ln w="12700">
            <a:miter lim="400000"/>
          </a:ln>
        </p:spPr>
        <p:txBody>
          <a:bodyPr lIns="0" tIns="0" rIns="0" bIns="0"/>
          <a:lstStyle/>
          <a:p>
            <a:pPr algn="l" defTabSz="914400">
              <a:defRPr sz="1200">
                <a:solidFill>
                  <a:srgbClr val="000000"/>
                </a:solidFill>
                <a:latin typeface="Calibri"/>
                <a:ea typeface="Calibri"/>
                <a:cs typeface="Calibri"/>
                <a:sym typeface="Calibri"/>
              </a:defRPr>
            </a:pPr>
          </a:p>
        </p:txBody>
      </p:sp>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6" name="School…"/>
          <p:cNvSpPr txBox="1"/>
          <p:nvPr/>
        </p:nvSpPr>
        <p:spPr>
          <a:xfrm>
            <a:off x="1027629" y="4730750"/>
            <a:ext cx="6945016" cy="42545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p>
            <a:pPr algn="l" defTabSz="457200">
              <a:defRPr sz="8000">
                <a:solidFill>
                  <a:srgbClr val="DD665F"/>
                </a:solidFill>
                <a:latin typeface="Open Sans Extrabold"/>
                <a:ea typeface="Open Sans Extrabold"/>
                <a:cs typeface="Open Sans Extrabold"/>
                <a:sym typeface="Open Sans Extrabold"/>
              </a:defRPr>
            </a:pPr>
            <a:r>
              <a:t>School</a:t>
            </a:r>
          </a:p>
          <a:p>
            <a:pPr algn="l" defTabSz="457200">
              <a:defRPr sz="8000">
                <a:solidFill>
                  <a:srgbClr val="DD665F"/>
                </a:solidFill>
                <a:latin typeface="Open Sans Extrabold"/>
                <a:ea typeface="Open Sans Extrabold"/>
                <a:cs typeface="Open Sans Extrabold"/>
                <a:sym typeface="Open Sans Extrabold"/>
              </a:defRPr>
            </a:pPr>
            <a:r>
              <a:t>Lunch</a:t>
            </a:r>
          </a:p>
          <a:p>
            <a:pPr algn="l" defTabSz="457200">
              <a:defRPr sz="8000">
                <a:solidFill>
                  <a:srgbClr val="DD665F"/>
                </a:solidFill>
                <a:latin typeface="Open Sans Extrabold"/>
                <a:ea typeface="Open Sans Extrabold"/>
                <a:cs typeface="Open Sans Extrabold"/>
                <a:sym typeface="Open Sans Extrabold"/>
              </a:defRPr>
            </a:pPr>
            <a:r>
              <a:t>Meal Pattern</a:t>
            </a:r>
          </a:p>
        </p:txBody>
      </p:sp>
      <p:sp>
        <p:nvSpPr>
          <p:cNvPr id="447" name="@MushroomsInSchools"/>
          <p:cNvSpPr txBox="1"/>
          <p:nvPr/>
        </p:nvSpPr>
        <p:spPr>
          <a:xfrm>
            <a:off x="10447050" y="12868378"/>
            <a:ext cx="3489900" cy="5931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b="1" sz="2300">
                <a:solidFill>
                  <a:srgbClr val="DD665F"/>
                </a:solidFill>
                <a:latin typeface="Open Sans"/>
                <a:ea typeface="Open Sans"/>
                <a:cs typeface="Open Sans"/>
                <a:sym typeface="Open Sans"/>
              </a:defRPr>
            </a:lvl1pPr>
          </a:lstStyle>
          <a:p>
            <a:pPr/>
            <a:r>
              <a:t>@MushroomsInSchools</a:t>
            </a:r>
          </a:p>
        </p:txBody>
      </p:sp>
      <p:sp>
        <p:nvSpPr>
          <p:cNvPr id="448" name="Line"/>
          <p:cNvSpPr/>
          <p:nvPr/>
        </p:nvSpPr>
        <p:spPr>
          <a:xfrm>
            <a:off x="29135" y="13228454"/>
            <a:ext cx="9988860" cy="1"/>
          </a:xfrm>
          <a:prstGeom prst="line">
            <a:avLst/>
          </a:prstGeom>
          <a:ln w="25400">
            <a:solidFill>
              <a:srgbClr val="DD665F"/>
            </a:solidFill>
            <a:miter lim="400000"/>
          </a:ln>
        </p:spPr>
        <p:txBody>
          <a:bodyPr lIns="50800" tIns="50800" rIns="50800" bIns="50800" anchor="ctr"/>
          <a:lstStyle/>
          <a:p>
            <a:pPr/>
          </a:p>
        </p:txBody>
      </p:sp>
      <p:sp>
        <p:nvSpPr>
          <p:cNvPr id="449" name="Line"/>
          <p:cNvSpPr/>
          <p:nvPr/>
        </p:nvSpPr>
        <p:spPr>
          <a:xfrm>
            <a:off x="14366005" y="13228454"/>
            <a:ext cx="9988860" cy="1"/>
          </a:xfrm>
          <a:prstGeom prst="line">
            <a:avLst/>
          </a:prstGeom>
          <a:ln w="25400">
            <a:solidFill>
              <a:srgbClr val="DD665F"/>
            </a:solidFill>
            <a:miter lim="400000"/>
          </a:ln>
        </p:spPr>
        <p:txBody>
          <a:bodyPr lIns="50800" tIns="50800" rIns="50800" bIns="50800" anchor="ctr"/>
          <a:lstStyle/>
          <a:p>
            <a:pPr/>
          </a:p>
        </p:txBody>
      </p:sp>
      <p:sp>
        <p:nvSpPr>
          <p:cNvPr id="450" name="Google Shape;621;p21"/>
          <p:cNvSpPr/>
          <p:nvPr/>
        </p:nvSpPr>
        <p:spPr>
          <a:xfrm>
            <a:off x="12048131" y="253735"/>
            <a:ext cx="11931670" cy="12546967"/>
          </a:xfrm>
          <a:prstGeom prst="rect">
            <a:avLst/>
          </a:prstGeom>
          <a:blipFill>
            <a:blip r:embed="rId2"/>
            <a:stretch>
              <a:fillRect/>
            </a:stretch>
          </a:blipFill>
          <a:ln w="12700">
            <a:miter lim="400000"/>
          </a:ln>
        </p:spPr>
        <p:txBody>
          <a:bodyPr lIns="0" tIns="0" rIns="0" bIns="0"/>
          <a:lstStyle/>
          <a:p>
            <a:pPr algn="l" defTabSz="914400">
              <a:defRPr sz="1200">
                <a:solidFill>
                  <a:srgbClr val="000000"/>
                </a:solidFill>
                <a:latin typeface="Calibri"/>
                <a:ea typeface="Calibri"/>
                <a:cs typeface="Calibri"/>
                <a:sym typeface="Calibri"/>
              </a:defRPr>
            </a:pPr>
          </a:p>
        </p:txBody>
      </p:sp>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2" name="Rectangle"/>
          <p:cNvSpPr/>
          <p:nvPr/>
        </p:nvSpPr>
        <p:spPr>
          <a:xfrm>
            <a:off x="-30340" y="-8166"/>
            <a:ext cx="24384001" cy="2487962"/>
          </a:xfrm>
          <a:prstGeom prst="rect">
            <a:avLst/>
          </a:prstGeom>
          <a:solidFill>
            <a:srgbClr val="DD665F"/>
          </a:solidFill>
          <a:ln w="12700">
            <a:miter lim="400000"/>
          </a:ln>
        </p:spPr>
        <p:txBody>
          <a:bodyPr lIns="50800" tIns="50800" rIns="50800" bIns="50800" anchor="ctr"/>
          <a:lstStyle/>
          <a:p>
            <a:pPr defTabSz="825500">
              <a:defRPr sz="3200">
                <a:solidFill>
                  <a:srgbClr val="DD665F"/>
                </a:solidFill>
                <a:latin typeface="Helvetica Neue Medium"/>
                <a:ea typeface="Helvetica Neue Medium"/>
                <a:cs typeface="Helvetica Neue Medium"/>
                <a:sym typeface="Helvetica Neue Medium"/>
              </a:defRPr>
            </a:pPr>
          </a:p>
        </p:txBody>
      </p:sp>
      <p:sp>
        <p:nvSpPr>
          <p:cNvPr id="453" name="School Lunch"/>
          <p:cNvSpPr txBox="1"/>
          <p:nvPr/>
        </p:nvSpPr>
        <p:spPr>
          <a:xfrm>
            <a:off x="850014" y="3425451"/>
            <a:ext cx="6997106"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defRPr sz="8000">
                <a:solidFill>
                  <a:srgbClr val="DD665F"/>
                </a:solidFill>
                <a:latin typeface="Open Sans Extrabold"/>
                <a:ea typeface="Open Sans Extrabold"/>
                <a:cs typeface="Open Sans Extrabold"/>
                <a:sym typeface="Open Sans Extrabold"/>
              </a:defRPr>
            </a:lvl1pPr>
          </a:lstStyle>
          <a:p>
            <a:pPr/>
            <a:r>
              <a:t>School Lunch</a:t>
            </a:r>
          </a:p>
        </p:txBody>
      </p:sp>
      <p:sp>
        <p:nvSpPr>
          <p:cNvPr id="454" name="@MushroomsInSchools"/>
          <p:cNvSpPr txBox="1"/>
          <p:nvPr/>
        </p:nvSpPr>
        <p:spPr>
          <a:xfrm>
            <a:off x="10447050" y="12868378"/>
            <a:ext cx="3489900" cy="5931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b="1" sz="2300">
                <a:solidFill>
                  <a:srgbClr val="DD665F"/>
                </a:solidFill>
                <a:latin typeface="Open Sans"/>
                <a:ea typeface="Open Sans"/>
                <a:cs typeface="Open Sans"/>
                <a:sym typeface="Open Sans"/>
              </a:defRPr>
            </a:lvl1pPr>
          </a:lstStyle>
          <a:p>
            <a:pPr/>
            <a:r>
              <a:t>@MushroomsInSchools</a:t>
            </a:r>
          </a:p>
        </p:txBody>
      </p:sp>
      <p:sp>
        <p:nvSpPr>
          <p:cNvPr id="455" name="Line"/>
          <p:cNvSpPr/>
          <p:nvPr/>
        </p:nvSpPr>
        <p:spPr>
          <a:xfrm>
            <a:off x="29135" y="13228454"/>
            <a:ext cx="9988860" cy="1"/>
          </a:xfrm>
          <a:prstGeom prst="line">
            <a:avLst/>
          </a:prstGeom>
          <a:ln w="25400">
            <a:solidFill>
              <a:srgbClr val="DD665F"/>
            </a:solidFill>
            <a:miter lim="400000"/>
          </a:ln>
        </p:spPr>
        <p:txBody>
          <a:bodyPr lIns="50800" tIns="50800" rIns="50800" bIns="50800" anchor="ctr"/>
          <a:lstStyle/>
          <a:p>
            <a:pPr/>
          </a:p>
        </p:txBody>
      </p:sp>
      <p:sp>
        <p:nvSpPr>
          <p:cNvPr id="456" name="Line"/>
          <p:cNvSpPr/>
          <p:nvPr/>
        </p:nvSpPr>
        <p:spPr>
          <a:xfrm>
            <a:off x="14366005" y="13228454"/>
            <a:ext cx="9988860" cy="1"/>
          </a:xfrm>
          <a:prstGeom prst="line">
            <a:avLst/>
          </a:prstGeom>
          <a:ln w="25400">
            <a:solidFill>
              <a:srgbClr val="DD665F"/>
            </a:solidFill>
            <a:miter lim="400000"/>
          </a:ln>
        </p:spPr>
        <p:txBody>
          <a:bodyPr lIns="50800" tIns="50800" rIns="50800" bIns="50800" anchor="ctr"/>
          <a:lstStyle/>
          <a:p>
            <a:pPr/>
          </a:p>
        </p:txBody>
      </p:sp>
      <p:sp>
        <p:nvSpPr>
          <p:cNvPr id="457" name="• History…"/>
          <p:cNvSpPr txBox="1"/>
          <p:nvPr/>
        </p:nvSpPr>
        <p:spPr>
          <a:xfrm>
            <a:off x="2798814" y="5589539"/>
            <a:ext cx="10199832" cy="213106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lnSpc>
                <a:spcPct val="120000"/>
              </a:lnSpc>
              <a:defRPr sz="3500">
                <a:solidFill>
                  <a:srgbClr val="000000"/>
                </a:solidFill>
                <a:latin typeface="Open Sans"/>
                <a:ea typeface="Open Sans"/>
                <a:cs typeface="Open Sans"/>
                <a:sym typeface="Open Sans"/>
              </a:defRPr>
            </a:pPr>
            <a:r>
              <a:t>• History</a:t>
            </a:r>
          </a:p>
          <a:p>
            <a:pPr algn="l" defTabSz="457200">
              <a:lnSpc>
                <a:spcPct val="120000"/>
              </a:lnSpc>
              <a:defRPr sz="3500">
                <a:solidFill>
                  <a:srgbClr val="000000"/>
                </a:solidFill>
                <a:latin typeface="Open Sans"/>
                <a:ea typeface="Open Sans"/>
                <a:cs typeface="Open Sans"/>
                <a:sym typeface="Open Sans"/>
              </a:defRPr>
            </a:pPr>
            <a:r>
              <a:t>• Provides 2/3 of nutrition</a:t>
            </a:r>
          </a:p>
          <a:p>
            <a:pPr algn="l" defTabSz="457200">
              <a:lnSpc>
                <a:spcPct val="120000"/>
              </a:lnSpc>
              <a:defRPr sz="3500">
                <a:solidFill>
                  <a:srgbClr val="000000"/>
                </a:solidFill>
                <a:latin typeface="Open Sans"/>
                <a:ea typeface="Open Sans"/>
                <a:cs typeface="Open Sans"/>
                <a:sym typeface="Open Sans"/>
              </a:defRPr>
            </a:pPr>
            <a:r>
              <a:t>• Want more information? Click </a:t>
            </a:r>
            <a:r>
              <a:rPr u="sng">
                <a:solidFill>
                  <a:srgbClr val="0563C1"/>
                </a:solidFill>
                <a:uFill>
                  <a:solidFill>
                    <a:srgbClr val="0563C1"/>
                  </a:solidFill>
                </a:uFill>
                <a:hlinkClick r:id="rId2" invalidUrl="" action="" tgtFrame="" tooltip="" history="1" highlightClick="0" endSnd="0"/>
              </a:rPr>
              <a:t>here</a:t>
            </a:r>
            <a:r>
              <a:t>.</a:t>
            </a:r>
          </a:p>
        </p:txBody>
      </p:sp>
      <p:pic>
        <p:nvPicPr>
          <p:cNvPr id="458" name="Google Shape;627;p16" descr="Google Shape;627;p16"/>
          <p:cNvPicPr>
            <a:picLocks noChangeAspect="1"/>
          </p:cNvPicPr>
          <p:nvPr/>
        </p:nvPicPr>
        <p:blipFill>
          <a:blip r:embed="rId3">
            <a:extLst/>
          </a:blip>
          <a:srcRect l="1171" t="0" r="1169" b="0"/>
          <a:stretch>
            <a:fillRect/>
          </a:stretch>
        </p:blipFill>
        <p:spPr>
          <a:xfrm>
            <a:off x="15272921" y="2988040"/>
            <a:ext cx="8639658" cy="9719615"/>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0" name="Rectangle"/>
          <p:cNvSpPr/>
          <p:nvPr/>
        </p:nvSpPr>
        <p:spPr>
          <a:xfrm>
            <a:off x="-30340" y="-8166"/>
            <a:ext cx="24384001" cy="13716001"/>
          </a:xfrm>
          <a:prstGeom prst="rect">
            <a:avLst/>
          </a:prstGeom>
          <a:solidFill>
            <a:srgbClr val="DD665F"/>
          </a:solidFill>
          <a:ln w="12700">
            <a:miter lim="400000"/>
          </a:ln>
        </p:spPr>
        <p:txBody>
          <a:bodyPr lIns="50800" tIns="50800" rIns="50800" bIns="50800" anchor="ctr"/>
          <a:lstStyle/>
          <a:p>
            <a:pPr defTabSz="825500">
              <a:defRPr sz="3200">
                <a:solidFill>
                  <a:srgbClr val="DD665F"/>
                </a:solidFill>
                <a:latin typeface="Helvetica Neue Medium"/>
                <a:ea typeface="Helvetica Neue Medium"/>
                <a:cs typeface="Helvetica Neue Medium"/>
                <a:sym typeface="Helvetica Neue Medium"/>
              </a:defRPr>
            </a:pPr>
          </a:p>
        </p:txBody>
      </p:sp>
      <p:sp>
        <p:nvSpPr>
          <p:cNvPr id="461" name="Recipes"/>
          <p:cNvSpPr txBox="1"/>
          <p:nvPr/>
        </p:nvSpPr>
        <p:spPr>
          <a:xfrm>
            <a:off x="10126414" y="6115050"/>
            <a:ext cx="4131172"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defTabSz="457200">
              <a:defRPr sz="8000">
                <a:solidFill>
                  <a:srgbClr val="FFFFFF"/>
                </a:solidFill>
                <a:latin typeface="Open Sans Extrabold"/>
                <a:ea typeface="Open Sans Extrabold"/>
                <a:cs typeface="Open Sans Extrabold"/>
                <a:sym typeface="Open Sans Extrabold"/>
              </a:defRPr>
            </a:lvl1pPr>
          </a:lstStyle>
          <a:p>
            <a:pPr/>
            <a:r>
              <a:t>Recipes</a:t>
            </a:r>
          </a:p>
        </p:txBody>
      </p:sp>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3" name="Rectangle"/>
          <p:cNvSpPr/>
          <p:nvPr/>
        </p:nvSpPr>
        <p:spPr>
          <a:xfrm>
            <a:off x="-30340" y="-8166"/>
            <a:ext cx="24384001" cy="2487962"/>
          </a:xfrm>
          <a:prstGeom prst="rect">
            <a:avLst/>
          </a:prstGeom>
          <a:solidFill>
            <a:srgbClr val="DD665F"/>
          </a:solidFill>
          <a:ln w="12700">
            <a:miter lim="400000"/>
          </a:ln>
        </p:spPr>
        <p:txBody>
          <a:bodyPr lIns="50800" tIns="50800" rIns="50800" bIns="50800" anchor="ctr"/>
          <a:lstStyle/>
          <a:p>
            <a:pPr defTabSz="825500">
              <a:defRPr sz="3200">
                <a:solidFill>
                  <a:srgbClr val="DD665F"/>
                </a:solidFill>
                <a:latin typeface="Helvetica Neue Medium"/>
                <a:ea typeface="Helvetica Neue Medium"/>
                <a:cs typeface="Helvetica Neue Medium"/>
                <a:sym typeface="Helvetica Neue Medium"/>
              </a:defRPr>
            </a:pPr>
          </a:p>
        </p:txBody>
      </p:sp>
      <p:sp>
        <p:nvSpPr>
          <p:cNvPr id="464" name="What are typical school nutrition recipes?"/>
          <p:cNvSpPr txBox="1"/>
          <p:nvPr/>
        </p:nvSpPr>
        <p:spPr>
          <a:xfrm>
            <a:off x="850014" y="3425451"/>
            <a:ext cx="22021305"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defRPr sz="8000">
                <a:solidFill>
                  <a:srgbClr val="DD665F"/>
                </a:solidFill>
                <a:latin typeface="Open Sans Extrabold"/>
                <a:ea typeface="Open Sans Extrabold"/>
                <a:cs typeface="Open Sans Extrabold"/>
                <a:sym typeface="Open Sans Extrabold"/>
              </a:defRPr>
            </a:lvl1pPr>
          </a:lstStyle>
          <a:p>
            <a:pPr/>
            <a:r>
              <a:t>What are typical school nutrition recipes?</a:t>
            </a:r>
          </a:p>
        </p:txBody>
      </p:sp>
      <p:sp>
        <p:nvSpPr>
          <p:cNvPr id="465" name="@MushroomsInSchools"/>
          <p:cNvSpPr txBox="1"/>
          <p:nvPr/>
        </p:nvSpPr>
        <p:spPr>
          <a:xfrm>
            <a:off x="10447050" y="12868378"/>
            <a:ext cx="3489900" cy="5931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b="1" sz="2300">
                <a:solidFill>
                  <a:srgbClr val="DD665F"/>
                </a:solidFill>
                <a:latin typeface="Open Sans"/>
                <a:ea typeface="Open Sans"/>
                <a:cs typeface="Open Sans"/>
                <a:sym typeface="Open Sans"/>
              </a:defRPr>
            </a:lvl1pPr>
          </a:lstStyle>
          <a:p>
            <a:pPr/>
            <a:r>
              <a:t>@MushroomsInSchools</a:t>
            </a:r>
          </a:p>
        </p:txBody>
      </p:sp>
      <p:sp>
        <p:nvSpPr>
          <p:cNvPr id="466" name="Line"/>
          <p:cNvSpPr/>
          <p:nvPr/>
        </p:nvSpPr>
        <p:spPr>
          <a:xfrm>
            <a:off x="29135" y="13228454"/>
            <a:ext cx="9988860" cy="1"/>
          </a:xfrm>
          <a:prstGeom prst="line">
            <a:avLst/>
          </a:prstGeom>
          <a:ln w="25400">
            <a:solidFill>
              <a:srgbClr val="DD665F"/>
            </a:solidFill>
            <a:miter lim="400000"/>
          </a:ln>
        </p:spPr>
        <p:txBody>
          <a:bodyPr lIns="50800" tIns="50800" rIns="50800" bIns="50800" anchor="ctr"/>
          <a:lstStyle/>
          <a:p>
            <a:pPr/>
          </a:p>
        </p:txBody>
      </p:sp>
      <p:sp>
        <p:nvSpPr>
          <p:cNvPr id="467" name="Line"/>
          <p:cNvSpPr/>
          <p:nvPr/>
        </p:nvSpPr>
        <p:spPr>
          <a:xfrm>
            <a:off x="14366005" y="13228454"/>
            <a:ext cx="9988860" cy="1"/>
          </a:xfrm>
          <a:prstGeom prst="line">
            <a:avLst/>
          </a:prstGeom>
          <a:ln w="25400">
            <a:solidFill>
              <a:srgbClr val="DD665F"/>
            </a:solidFill>
            <a:miter lim="400000"/>
          </a:ln>
        </p:spPr>
        <p:txBody>
          <a:bodyPr lIns="50800" tIns="50800" rIns="50800" bIns="50800" anchor="ctr"/>
          <a:lstStyle/>
          <a:p>
            <a:pPr/>
          </a:p>
        </p:txBody>
      </p:sp>
      <p:sp>
        <p:nvSpPr>
          <p:cNvPr id="468" name="Recipes used in School Nutrition Programs must be standardized and be easy to follow.…"/>
          <p:cNvSpPr txBox="1"/>
          <p:nvPr/>
        </p:nvSpPr>
        <p:spPr>
          <a:xfrm>
            <a:off x="2367463" y="5502245"/>
            <a:ext cx="20423968" cy="535432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914400">
              <a:defRPr sz="3500">
                <a:solidFill>
                  <a:srgbClr val="000000"/>
                </a:solidFill>
                <a:latin typeface="Open Sans"/>
                <a:ea typeface="Open Sans"/>
                <a:cs typeface="Open Sans"/>
                <a:sym typeface="Open Sans"/>
              </a:defRPr>
            </a:pPr>
            <a:r>
              <a:t>Recipes used in School Nutrition Programs must be standardized and be easy to follow.</a:t>
            </a:r>
          </a:p>
          <a:p>
            <a:pPr algn="l" defTabSz="914400">
              <a:defRPr sz="3500">
                <a:solidFill>
                  <a:srgbClr val="000000"/>
                </a:solidFill>
                <a:latin typeface="Open Sans"/>
                <a:ea typeface="Open Sans"/>
                <a:cs typeface="Open Sans"/>
                <a:sym typeface="Open Sans"/>
              </a:defRPr>
            </a:pPr>
          </a:p>
          <a:p>
            <a:pPr algn="l" defTabSz="914400">
              <a:defRPr sz="3500">
                <a:solidFill>
                  <a:srgbClr val="000000"/>
                </a:solidFill>
                <a:latin typeface="Open Sans"/>
                <a:ea typeface="Open Sans"/>
                <a:cs typeface="Open Sans"/>
                <a:sym typeface="Open Sans"/>
              </a:defRPr>
            </a:pPr>
            <a:r>
              <a:t>RECIPE CONSIDERATIONS:</a:t>
            </a:r>
          </a:p>
          <a:p>
            <a:pPr lvl="2" marL="1663700" indent="-444500" algn="l" defTabSz="457200">
              <a:lnSpc>
                <a:spcPct val="120000"/>
              </a:lnSpc>
              <a:buSzPct val="123000"/>
              <a:buChar char="•"/>
              <a:defRPr sz="3500">
                <a:solidFill>
                  <a:srgbClr val="000000"/>
                </a:solidFill>
                <a:latin typeface="Open Sans"/>
                <a:ea typeface="Open Sans"/>
                <a:cs typeface="Open Sans"/>
                <a:sym typeface="Open Sans"/>
              </a:defRPr>
            </a:pPr>
            <a:r>
              <a:t>Easy Calculations: easy to scale the recipe up or down</a:t>
            </a:r>
          </a:p>
          <a:p>
            <a:pPr lvl="2" marL="1663700" indent="-444500" algn="l" defTabSz="457200">
              <a:lnSpc>
                <a:spcPct val="120000"/>
              </a:lnSpc>
              <a:buSzPct val="123000"/>
              <a:buChar char="•"/>
              <a:defRPr sz="3500">
                <a:solidFill>
                  <a:srgbClr val="000000"/>
                </a:solidFill>
                <a:latin typeface="Open Sans"/>
                <a:ea typeface="Open Sans"/>
                <a:cs typeface="Open Sans"/>
                <a:sym typeface="Open Sans"/>
              </a:defRPr>
            </a:pPr>
            <a:r>
              <a:t>Internal Temperatures: list the internal temperature the food must reach to be cooked fully</a:t>
            </a:r>
          </a:p>
          <a:p>
            <a:pPr lvl="2" marL="1663700" indent="-444500" algn="l" defTabSz="457200">
              <a:lnSpc>
                <a:spcPct val="120000"/>
              </a:lnSpc>
              <a:buSzPct val="123000"/>
              <a:buChar char="•"/>
              <a:defRPr sz="3500">
                <a:solidFill>
                  <a:srgbClr val="000000"/>
                </a:solidFill>
                <a:latin typeface="Open Sans"/>
                <a:ea typeface="Open Sans"/>
                <a:cs typeface="Open Sans"/>
                <a:sym typeface="Open Sans"/>
              </a:defRPr>
            </a:pPr>
            <a:r>
              <a:t>Properly identify the products: use ingredients that are easy to identify</a:t>
            </a:r>
          </a:p>
          <a:p>
            <a:pPr lvl="2" marL="1663700" indent="-444500" algn="l" defTabSz="457200">
              <a:lnSpc>
                <a:spcPct val="120000"/>
              </a:lnSpc>
              <a:buSzPct val="123000"/>
              <a:buChar char="•"/>
              <a:defRPr sz="3500">
                <a:solidFill>
                  <a:srgbClr val="000000"/>
                </a:solidFill>
                <a:latin typeface="Open Sans"/>
                <a:ea typeface="Open Sans"/>
                <a:cs typeface="Open Sans"/>
                <a:sym typeface="Open Sans"/>
              </a:defRPr>
            </a:pPr>
            <a:r>
              <a:t>Ideas: Click </a:t>
            </a:r>
            <a:r>
              <a:rPr u="sng">
                <a:solidFill>
                  <a:srgbClr val="0563C1"/>
                </a:solidFill>
                <a:uFill>
                  <a:solidFill>
                    <a:srgbClr val="0563C1"/>
                  </a:solidFill>
                </a:uFill>
                <a:hlinkClick r:id="rId2" invalidUrl="" action="" tgtFrame="" tooltip="" history="1" highlightClick="0" endSnd="0"/>
              </a:rPr>
              <a:t>here</a:t>
            </a:r>
            <a:r>
              <a:t> for recipe ideas</a:t>
            </a:r>
          </a:p>
        </p:txBody>
      </p:sp>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0" name="Rectangle"/>
          <p:cNvSpPr/>
          <p:nvPr/>
        </p:nvSpPr>
        <p:spPr>
          <a:xfrm>
            <a:off x="-30340" y="-8166"/>
            <a:ext cx="24384001" cy="2487962"/>
          </a:xfrm>
          <a:prstGeom prst="rect">
            <a:avLst/>
          </a:prstGeom>
          <a:solidFill>
            <a:srgbClr val="DD665F"/>
          </a:solidFill>
          <a:ln w="12700">
            <a:miter lim="400000"/>
          </a:ln>
        </p:spPr>
        <p:txBody>
          <a:bodyPr lIns="50800" tIns="50800" rIns="50800" bIns="50800" anchor="ctr"/>
          <a:lstStyle/>
          <a:p>
            <a:pPr defTabSz="825500">
              <a:defRPr sz="3200">
                <a:solidFill>
                  <a:srgbClr val="DD665F"/>
                </a:solidFill>
                <a:latin typeface="Helvetica Neue Medium"/>
                <a:ea typeface="Helvetica Neue Medium"/>
                <a:cs typeface="Helvetica Neue Medium"/>
                <a:sym typeface="Helvetica Neue Medium"/>
              </a:defRPr>
            </a:pPr>
          </a:p>
        </p:txBody>
      </p:sp>
      <p:sp>
        <p:nvSpPr>
          <p:cNvPr id="471" name="What is next?"/>
          <p:cNvSpPr txBox="1"/>
          <p:nvPr/>
        </p:nvSpPr>
        <p:spPr>
          <a:xfrm>
            <a:off x="850014" y="3425451"/>
            <a:ext cx="7259539" cy="1485901"/>
          </a:xfrm>
          <a:prstGeom prst="rect">
            <a:avLst/>
          </a:prstGeom>
          <a:ln w="12700">
            <a:miter lim="400000"/>
          </a:ln>
          <a:extLst>
            <a:ext uri="{C572A759-6A51-4108-AA02-DFA0A04FC94B}">
              <ma14:wrappingTextBoxFlag xmlns:ma14="http://schemas.microsoft.com/office/mac/drawingml/2011/main" val="1"/>
            </a:ext>
          </a:extLst>
        </p:spPr>
        <p:txBody>
          <a:bodyPr wrap="none" lIns="50800" tIns="50800" rIns="50800" bIns="50800" anchor="ctr">
            <a:spAutoFit/>
          </a:bodyPr>
          <a:lstStyle>
            <a:lvl1pPr algn="l" defTabSz="457200">
              <a:defRPr sz="8000">
                <a:solidFill>
                  <a:srgbClr val="DD665F"/>
                </a:solidFill>
                <a:latin typeface="Open Sans Extrabold"/>
                <a:ea typeface="Open Sans Extrabold"/>
                <a:cs typeface="Open Sans Extrabold"/>
                <a:sym typeface="Open Sans Extrabold"/>
              </a:defRPr>
            </a:lvl1pPr>
          </a:lstStyle>
          <a:p>
            <a:pPr/>
            <a:r>
              <a:t>What is next?</a:t>
            </a:r>
          </a:p>
        </p:txBody>
      </p:sp>
      <p:sp>
        <p:nvSpPr>
          <p:cNvPr id="472" name="@MushroomsInSchools"/>
          <p:cNvSpPr txBox="1"/>
          <p:nvPr/>
        </p:nvSpPr>
        <p:spPr>
          <a:xfrm>
            <a:off x="10447050" y="12868378"/>
            <a:ext cx="3489900" cy="5931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b="1" sz="2300">
                <a:solidFill>
                  <a:srgbClr val="DD665F"/>
                </a:solidFill>
                <a:latin typeface="Open Sans"/>
                <a:ea typeface="Open Sans"/>
                <a:cs typeface="Open Sans"/>
                <a:sym typeface="Open Sans"/>
              </a:defRPr>
            </a:lvl1pPr>
          </a:lstStyle>
          <a:p>
            <a:pPr/>
            <a:r>
              <a:t>@MushroomsInSchools</a:t>
            </a:r>
          </a:p>
        </p:txBody>
      </p:sp>
      <p:sp>
        <p:nvSpPr>
          <p:cNvPr id="473" name="Line"/>
          <p:cNvSpPr/>
          <p:nvPr/>
        </p:nvSpPr>
        <p:spPr>
          <a:xfrm>
            <a:off x="29135" y="13228454"/>
            <a:ext cx="9988860" cy="1"/>
          </a:xfrm>
          <a:prstGeom prst="line">
            <a:avLst/>
          </a:prstGeom>
          <a:ln w="25400">
            <a:solidFill>
              <a:srgbClr val="DD665F"/>
            </a:solidFill>
            <a:miter lim="400000"/>
          </a:ln>
        </p:spPr>
        <p:txBody>
          <a:bodyPr lIns="50800" tIns="50800" rIns="50800" bIns="50800" anchor="ctr"/>
          <a:lstStyle/>
          <a:p>
            <a:pPr/>
          </a:p>
        </p:txBody>
      </p:sp>
      <p:sp>
        <p:nvSpPr>
          <p:cNvPr id="474" name="Line"/>
          <p:cNvSpPr/>
          <p:nvPr/>
        </p:nvSpPr>
        <p:spPr>
          <a:xfrm>
            <a:off x="14366005" y="13228454"/>
            <a:ext cx="9988860" cy="1"/>
          </a:xfrm>
          <a:prstGeom prst="line">
            <a:avLst/>
          </a:prstGeom>
          <a:ln w="25400">
            <a:solidFill>
              <a:srgbClr val="DD665F"/>
            </a:solidFill>
            <a:miter lim="400000"/>
          </a:ln>
        </p:spPr>
        <p:txBody>
          <a:bodyPr lIns="50800" tIns="50800" rIns="50800" bIns="50800" anchor="ctr"/>
          <a:lstStyle/>
          <a:p>
            <a:pPr/>
          </a:p>
        </p:txBody>
      </p:sp>
      <p:sp>
        <p:nvSpPr>
          <p:cNvPr id="475" name="Select a recipe used in your School’s Nutrition Program.…"/>
          <p:cNvSpPr txBox="1"/>
          <p:nvPr/>
        </p:nvSpPr>
        <p:spPr>
          <a:xfrm>
            <a:off x="2367463" y="5860385"/>
            <a:ext cx="20423968" cy="463804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914400">
              <a:defRPr sz="3500">
                <a:solidFill>
                  <a:srgbClr val="000000"/>
                </a:solidFill>
                <a:latin typeface="Open Sans"/>
                <a:ea typeface="Open Sans"/>
                <a:cs typeface="Open Sans"/>
                <a:sym typeface="Open Sans"/>
              </a:defRPr>
            </a:pPr>
            <a:r>
              <a:t>Select a recipe used in your School’s Nutrition Program.</a:t>
            </a:r>
          </a:p>
          <a:p>
            <a:pPr algn="l" defTabSz="914400">
              <a:defRPr sz="3500">
                <a:solidFill>
                  <a:srgbClr val="000000"/>
                </a:solidFill>
                <a:latin typeface="Open Sans"/>
                <a:ea typeface="Open Sans"/>
                <a:cs typeface="Open Sans"/>
                <a:sym typeface="Open Sans"/>
              </a:defRPr>
            </a:pPr>
          </a:p>
          <a:p>
            <a:pPr algn="l" defTabSz="914400">
              <a:defRPr sz="3500">
                <a:solidFill>
                  <a:srgbClr val="000000"/>
                </a:solidFill>
                <a:latin typeface="Open Sans"/>
                <a:ea typeface="Open Sans"/>
                <a:cs typeface="Open Sans"/>
                <a:sym typeface="Open Sans"/>
              </a:defRPr>
            </a:pPr>
            <a:r>
              <a:t>RECIPE CONSIDERATIONS:</a:t>
            </a:r>
          </a:p>
          <a:p>
            <a:pPr lvl="2" marL="1663700" indent="-444500" algn="l" defTabSz="457200">
              <a:lnSpc>
                <a:spcPct val="120000"/>
              </a:lnSpc>
              <a:buSzPct val="123000"/>
              <a:buChar char="•"/>
              <a:defRPr sz="3500">
                <a:solidFill>
                  <a:srgbClr val="000000"/>
                </a:solidFill>
                <a:latin typeface="Open Sans"/>
                <a:ea typeface="Open Sans"/>
                <a:cs typeface="Open Sans"/>
                <a:sym typeface="Open Sans"/>
              </a:defRPr>
            </a:pPr>
            <a:r>
              <a:t>Easy Compatibility with Mushrooms: think about flavor and texture that might be compatible with mushrooms</a:t>
            </a:r>
            <a:r>
              <a:rPr sz="1200">
                <a:latin typeface="Times Roman"/>
                <a:ea typeface="Times Roman"/>
                <a:cs typeface="Times Roman"/>
                <a:sym typeface="Times Roman"/>
              </a:rPr>
              <a:t> </a:t>
            </a:r>
          </a:p>
          <a:p>
            <a:pPr lvl="2" marL="1663700" indent="-444500" algn="l" defTabSz="457200">
              <a:lnSpc>
                <a:spcPct val="120000"/>
              </a:lnSpc>
              <a:buSzPct val="123000"/>
              <a:buChar char="•"/>
              <a:defRPr sz="3500">
                <a:solidFill>
                  <a:srgbClr val="000000"/>
                </a:solidFill>
                <a:latin typeface="Open Sans"/>
                <a:ea typeface="Open Sans"/>
                <a:cs typeface="Open Sans"/>
                <a:sym typeface="Open Sans"/>
              </a:defRPr>
            </a:pPr>
            <a:r>
              <a:t>Easy to Scale : mushrooms would provide a way to scale the recipe up</a:t>
            </a:r>
          </a:p>
          <a:p>
            <a:pPr lvl="2" marL="1663700" indent="-444500" algn="l" defTabSz="457200">
              <a:lnSpc>
                <a:spcPct val="120000"/>
              </a:lnSpc>
              <a:buSzPct val="123000"/>
              <a:buChar char="•"/>
              <a:defRPr sz="3500">
                <a:solidFill>
                  <a:srgbClr val="000000"/>
                </a:solidFill>
                <a:latin typeface="Open Sans"/>
                <a:ea typeface="Open Sans"/>
                <a:cs typeface="Open Sans"/>
                <a:sym typeface="Open Sans"/>
              </a:defRPr>
            </a:pPr>
            <a:r>
              <a:t>Make Mushrooms the Feature: use a recipe where mushrooms can be the feature flavor</a:t>
            </a:r>
          </a:p>
        </p:txBody>
      </p:sp>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Deck Overview…"/>
          <p:cNvSpPr txBox="1"/>
          <p:nvPr/>
        </p:nvSpPr>
        <p:spPr>
          <a:xfrm>
            <a:off x="1073411" y="1483406"/>
            <a:ext cx="22237177" cy="71501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b="1" sz="2700">
                <a:solidFill>
                  <a:srgbClr val="DD665F"/>
                </a:solidFill>
                <a:latin typeface="Open Sans"/>
                <a:ea typeface="Open Sans"/>
                <a:cs typeface="Open Sans"/>
                <a:sym typeface="Open Sans"/>
              </a:defRPr>
            </a:pPr>
            <a:r>
              <a:t>Slide Deck Overview</a:t>
            </a:r>
            <a:endParaRPr b="0"/>
          </a:p>
          <a:p>
            <a:pPr algn="l" defTabSz="457200">
              <a:defRPr sz="2700">
                <a:solidFill>
                  <a:srgbClr val="000000"/>
                </a:solidFill>
                <a:latin typeface="Open Sans"/>
                <a:ea typeface="Open Sans"/>
                <a:cs typeface="Open Sans"/>
                <a:sym typeface="Open Sans"/>
              </a:defRPr>
            </a:pPr>
            <a:r>
              <a:t>This presentation on the </a:t>
            </a:r>
            <a:r>
              <a:rPr i="1"/>
              <a:t>Dietary Guidelines for Americans, 2020-2025 </a:t>
            </a:r>
            <a:r>
              <a:t>is intended for use and adaptation by nutrition and health professionals to communicate about the Dietary Guidelines. This full presentation contains all slides available for download, including several additional introductory and miscellaneous slides not included in the other professional presentations available for download on DietaryGuidelines.gov. Professionals are encouraged to download and edit the presentation(s) to best suit their intended use and audience. Learn more about using the content within these slides by reviewing the permission to use statement below.  </a:t>
            </a:r>
            <a:br/>
            <a:br/>
            <a:r>
              <a:rPr b="1">
                <a:solidFill>
                  <a:srgbClr val="DD665F"/>
                </a:solidFill>
              </a:rPr>
              <a:t>Permission to Use </a:t>
            </a:r>
          </a:p>
          <a:p>
            <a:pPr algn="l" defTabSz="457200">
              <a:defRPr sz="2700">
                <a:solidFill>
                  <a:srgbClr val="000000"/>
                </a:solidFill>
                <a:latin typeface="Open Sans"/>
                <a:ea typeface="Open Sans"/>
                <a:cs typeface="Open Sans"/>
                <a:sym typeface="Open Sans"/>
              </a:defRPr>
            </a:pPr>
            <a:r>
              <a:t>The content within these presentations and any Graphs, Figures, and Tables within the </a:t>
            </a:r>
            <a:r>
              <a:rPr i="1"/>
              <a:t>Dietary Guidelines for Americans, 2020-2025</a:t>
            </a:r>
            <a:r>
              <a:t> are in the public domain and may be used without permission. Most Photos and Illustrations included in these presentations are NOT in the public domain, thus permission cannot be granted for their use or reproduction for other purposes. However, Photos used in Figures 1-8 and 1-9 are in the public domain and may be used without permission. We ask, however, that if you reproduce this content, either electronically or in print, that you use content as originally designed; that it not be altered or modified; and that it be sourced to the </a:t>
            </a:r>
            <a:r>
              <a:rPr i="1"/>
              <a:t>Dietary Guidelines for Americans, 2020-2025</a:t>
            </a:r>
            <a:r>
              <a:t>. If content is altered or modified, do not source the Dietary Guidelines. Please contact us at </a:t>
            </a:r>
            <a:r>
              <a:rPr u="sng">
                <a:solidFill>
                  <a:srgbClr val="0000EE"/>
                </a:solidFill>
                <a:uFill>
                  <a:solidFill>
                    <a:srgbClr val="0000EE"/>
                  </a:solidFill>
                </a:uFill>
                <a:hlinkClick r:id="rId2" invalidUrl="" action="" tgtFrame="" tooltip="" history="1" highlightClick="0" endSnd="0"/>
              </a:rPr>
              <a:t>dietaryguidelines@usda.gov</a:t>
            </a:r>
            <a:r>
              <a:t> for further questions. </a:t>
            </a:r>
          </a:p>
        </p:txBody>
      </p:sp>
      <p:sp>
        <p:nvSpPr>
          <p:cNvPr id="242" name="@MushroomsInSchools"/>
          <p:cNvSpPr txBox="1"/>
          <p:nvPr/>
        </p:nvSpPr>
        <p:spPr>
          <a:xfrm>
            <a:off x="10447050" y="12868378"/>
            <a:ext cx="3489900" cy="59315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b">
            <a:normAutofit fontScale="100000" lnSpcReduction="0"/>
          </a:bodyPr>
          <a:lstStyle>
            <a:lvl1pPr algn="l" defTabSz="457200">
              <a:defRPr b="1" sz="2300">
                <a:solidFill>
                  <a:srgbClr val="DD665F"/>
                </a:solidFill>
                <a:latin typeface="Open Sans"/>
                <a:ea typeface="Open Sans"/>
                <a:cs typeface="Open Sans"/>
                <a:sym typeface="Open Sans"/>
              </a:defRPr>
            </a:lvl1pPr>
          </a:lstStyle>
          <a:p>
            <a:pPr/>
            <a:r>
              <a:t>@MushroomsInSchools</a:t>
            </a:r>
          </a:p>
        </p:txBody>
      </p:sp>
      <p:sp>
        <p:nvSpPr>
          <p:cNvPr id="243" name="Line"/>
          <p:cNvSpPr/>
          <p:nvPr/>
        </p:nvSpPr>
        <p:spPr>
          <a:xfrm>
            <a:off x="29135" y="13228454"/>
            <a:ext cx="9988860" cy="1"/>
          </a:xfrm>
          <a:prstGeom prst="line">
            <a:avLst/>
          </a:prstGeom>
          <a:ln w="25400">
            <a:solidFill>
              <a:srgbClr val="DD665F"/>
            </a:solidFill>
            <a:miter lim="400000"/>
          </a:ln>
        </p:spPr>
        <p:txBody>
          <a:bodyPr lIns="50800" tIns="50800" rIns="50800" bIns="50800" anchor="ctr"/>
          <a:lstStyle/>
          <a:p>
            <a:pPr/>
          </a:p>
        </p:txBody>
      </p:sp>
      <p:sp>
        <p:nvSpPr>
          <p:cNvPr id="244" name="Line"/>
          <p:cNvSpPr/>
          <p:nvPr/>
        </p:nvSpPr>
        <p:spPr>
          <a:xfrm>
            <a:off x="14366005" y="13228454"/>
            <a:ext cx="9988860" cy="1"/>
          </a:xfrm>
          <a:prstGeom prst="line">
            <a:avLst/>
          </a:prstGeom>
          <a:ln w="25400">
            <a:solidFill>
              <a:srgbClr val="DD665F"/>
            </a:solidFill>
            <a:miter lim="400000"/>
          </a:ln>
        </p:spPr>
        <p:txBody>
          <a:bodyPr lIns="50800" tIns="50800" rIns="50800" bIns="50800" anchor="ctr"/>
          <a:lstStyle/>
          <a:p>
            <a:pPr/>
          </a:p>
        </p:txBody>
      </p:sp>
      <p:sp>
        <p:nvSpPr>
          <p:cNvPr id="245" name="Suggested citation…"/>
          <p:cNvSpPr txBox="1"/>
          <p:nvPr/>
        </p:nvSpPr>
        <p:spPr>
          <a:xfrm>
            <a:off x="1073411" y="10130747"/>
            <a:ext cx="22237177" cy="2616201"/>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chor="ctr">
            <a:spAutoFit/>
          </a:bodyPr>
          <a:lstStyle/>
          <a:p>
            <a:pPr algn="l" defTabSz="457200">
              <a:defRPr>
                <a:solidFill>
                  <a:srgbClr val="000000"/>
                </a:solidFill>
                <a:latin typeface="Open Sans"/>
                <a:ea typeface="Open Sans"/>
                <a:cs typeface="Open Sans"/>
                <a:sym typeface="Open Sans"/>
              </a:defRPr>
            </a:pPr>
            <a:r>
              <a:t>Suggested citation </a:t>
            </a:r>
          </a:p>
          <a:p>
            <a:pPr algn="l" defTabSz="457200">
              <a:defRPr>
                <a:solidFill>
                  <a:srgbClr val="000000"/>
                </a:solidFill>
                <a:latin typeface="Open Sans"/>
                <a:ea typeface="Open Sans"/>
                <a:cs typeface="Open Sans"/>
                <a:sym typeface="Open Sans"/>
              </a:defRPr>
            </a:pPr>
            <a:r>
              <a:t>U.S. Department of Agriculture and U.S. Department of Health and Human Services. </a:t>
            </a:r>
            <a:r>
              <a:rPr i="1"/>
              <a:t>Dietary Guidelines for Americans, 2020-2025</a:t>
            </a:r>
            <a:r>
              <a:t>. 9th Edition. December 2020. Available at DietaryGuidelines.gov. </a:t>
            </a:r>
          </a:p>
          <a:p>
            <a:pPr algn="l" defTabSz="457200">
              <a:defRPr>
                <a:solidFill>
                  <a:srgbClr val="000000"/>
                </a:solidFill>
                <a:latin typeface="Open Sans"/>
                <a:ea typeface="Open Sans"/>
                <a:cs typeface="Open Sans"/>
                <a:sym typeface="Open Sans"/>
              </a:defRPr>
            </a:pPr>
          </a:p>
          <a:p>
            <a:pPr algn="l" defTabSz="457200">
              <a:defRPr>
                <a:solidFill>
                  <a:srgbClr val="000000"/>
                </a:solidFill>
                <a:latin typeface="Open Sans"/>
                <a:ea typeface="Open Sans"/>
                <a:cs typeface="Open Sans"/>
                <a:sym typeface="Open Sans"/>
              </a:defRPr>
            </a:pPr>
            <a:r>
              <a:t>USDA is an equal opportunity provider, employer, and lender. </a:t>
            </a:r>
          </a:p>
          <a:p>
            <a:pPr algn="l" defTabSz="457200">
              <a:defRPr>
                <a:solidFill>
                  <a:srgbClr val="000000"/>
                </a:solidFill>
                <a:latin typeface="Open Sans"/>
                <a:ea typeface="Open Sans"/>
                <a:cs typeface="Open Sans"/>
                <a:sym typeface="Open Sans"/>
              </a:defRPr>
            </a:pPr>
            <a:r>
              <a:t>November 2021</a:t>
            </a:r>
          </a:p>
        </p:txBody>
      </p:sp>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0" name="Google Shape;366;p3"/>
          <p:cNvSpPr txBox="1"/>
          <p:nvPr>
            <p:ph type="title"/>
          </p:nvPr>
        </p:nvSpPr>
        <p:spPr>
          <a:xfrm>
            <a:off x="16276319" y="4206878"/>
            <a:ext cx="7894319" cy="5618771"/>
          </a:xfrm>
          <a:prstGeom prst="rect">
            <a:avLst/>
          </a:prstGeom>
        </p:spPr>
        <p:txBody>
          <a:bodyPr/>
          <a:lstStyle>
            <a:lvl1pPr>
              <a:defRPr>
                <a:latin typeface="Arial"/>
                <a:ea typeface="Arial"/>
                <a:cs typeface="Arial"/>
                <a:sym typeface="Arial"/>
              </a:defRPr>
            </a:lvl1pPr>
          </a:lstStyle>
          <a:p>
            <a:pPr/>
            <a:r>
              <a:t>Introduction</a:t>
            </a:r>
          </a:p>
        </p:txBody>
      </p:sp>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4" name="Google Shape;372;p4"/>
          <p:cNvSpPr txBox="1"/>
          <p:nvPr>
            <p:ph type="title"/>
          </p:nvPr>
        </p:nvSpPr>
        <p:spPr>
          <a:xfrm>
            <a:off x="1809407" y="315470"/>
            <a:ext cx="21031201" cy="2651126"/>
          </a:xfrm>
          <a:prstGeom prst="rect">
            <a:avLst/>
          </a:prstGeom>
        </p:spPr>
        <p:txBody>
          <a:bodyPr/>
          <a:lstStyle/>
          <a:p>
            <a:pPr/>
            <a:r>
              <a:t>About the </a:t>
            </a:r>
            <a:r>
              <a:rPr i="1"/>
              <a:t>Dietary Guidelines for Americans</a:t>
            </a:r>
          </a:p>
        </p:txBody>
      </p:sp>
      <p:sp>
        <p:nvSpPr>
          <p:cNvPr id="255" name="Google Shape;373;p4"/>
          <p:cNvSpPr txBox="1"/>
          <p:nvPr>
            <p:ph type="body" idx="1"/>
          </p:nvPr>
        </p:nvSpPr>
        <p:spPr>
          <a:xfrm>
            <a:off x="1805883" y="2966596"/>
            <a:ext cx="20900964" cy="8702677"/>
          </a:xfrm>
          <a:prstGeom prst="rect">
            <a:avLst/>
          </a:prstGeom>
        </p:spPr>
        <p:txBody>
          <a:bodyPr/>
          <a:lstStyle/>
          <a:p>
            <a:pPr marL="457187" indent="-457187">
              <a:spcBef>
                <a:spcPts val="0"/>
              </a:spcBef>
              <a:buSzPts val="5200"/>
              <a:defRPr sz="5200"/>
            </a:pPr>
            <a:r>
              <a:t>The </a:t>
            </a:r>
            <a:r>
              <a:rPr i="1"/>
              <a:t>Dietary Guidelines </a:t>
            </a:r>
            <a:r>
              <a:t>provides science-based advice on what to eat and drink to promote health, help reduce risk of chronic disease, and meet nutrient needs. </a:t>
            </a:r>
          </a:p>
          <a:p>
            <a:pPr marL="457187" indent="-457187">
              <a:buSzPts val="5200"/>
              <a:defRPr sz="5200"/>
            </a:pPr>
            <a:r>
              <a:t>Serves as the cornerstone of federal nutrition programs and policies.</a:t>
            </a:r>
          </a:p>
          <a:p>
            <a:pPr marL="457187" indent="-457187">
              <a:buSzPts val="5200"/>
              <a:defRPr sz="5200"/>
            </a:pPr>
            <a:r>
              <a:t>Mandated to reflect the preponderance of scientific evidence, and published jointly by USDA and HHS every five years.</a:t>
            </a:r>
          </a:p>
          <a:p>
            <a:pPr marL="457187" indent="-457187">
              <a:buSzPts val="5200"/>
              <a:defRPr sz="5200"/>
            </a:pPr>
            <a:r>
              <a:t>Written for a professional audience, including policymakers, healthcare professionals, nutrition educators, and federal nutrition program operators. </a:t>
            </a:r>
          </a:p>
        </p:txBody>
      </p:sp>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pic>
        <p:nvPicPr>
          <p:cNvPr id="259" name="Google Shape;379;p5" descr="Google Shape;379;p5"/>
          <p:cNvPicPr>
            <a:picLocks noChangeAspect="1"/>
          </p:cNvPicPr>
          <p:nvPr/>
        </p:nvPicPr>
        <p:blipFill>
          <a:blip r:embed="rId3">
            <a:extLst/>
          </a:blip>
          <a:stretch>
            <a:fillRect/>
          </a:stretch>
        </p:blipFill>
        <p:spPr>
          <a:xfrm rot="5400000">
            <a:off x="8962438" y="-1837039"/>
            <a:ext cx="13301099" cy="17542030"/>
          </a:xfrm>
          <a:prstGeom prst="rect">
            <a:avLst/>
          </a:prstGeom>
          <a:ln w="12700">
            <a:miter lim="400000"/>
          </a:ln>
        </p:spPr>
      </p:pic>
      <p:sp>
        <p:nvSpPr>
          <p:cNvPr id="260" name="Google Shape;380;p5"/>
          <p:cNvSpPr txBox="1"/>
          <p:nvPr>
            <p:ph type="title"/>
          </p:nvPr>
        </p:nvSpPr>
        <p:spPr>
          <a:xfrm>
            <a:off x="1810511" y="310895"/>
            <a:ext cx="5834417" cy="2560224"/>
          </a:xfrm>
          <a:prstGeom prst="rect">
            <a:avLst/>
          </a:prstGeom>
        </p:spPr>
        <p:txBody>
          <a:bodyPr/>
          <a:lstStyle/>
          <a:p>
            <a:pPr/>
            <a:r>
              <a:t>The Guidelines</a:t>
            </a:r>
          </a:p>
        </p:txBody>
      </p:sp>
      <p:grpSp>
        <p:nvGrpSpPr>
          <p:cNvPr id="279" name="Google Shape;381;p5"/>
          <p:cNvGrpSpPr/>
          <p:nvPr/>
        </p:nvGrpSpPr>
        <p:grpSpPr>
          <a:xfrm>
            <a:off x="7555555" y="466181"/>
            <a:ext cx="16454236" cy="13051521"/>
            <a:chOff x="0" y="0"/>
            <a:chExt cx="16454234" cy="13051519"/>
          </a:xfrm>
        </p:grpSpPr>
        <p:pic>
          <p:nvPicPr>
            <p:cNvPr id="261" name="Google Shape;382;p5" descr="Google Shape;382;p5"/>
            <p:cNvPicPr>
              <a:picLocks noChangeAspect="1"/>
            </p:cNvPicPr>
            <p:nvPr/>
          </p:nvPicPr>
          <p:blipFill>
            <a:blip r:embed="rId4">
              <a:extLst/>
            </a:blip>
            <a:stretch>
              <a:fillRect/>
            </a:stretch>
          </p:blipFill>
          <p:spPr>
            <a:xfrm>
              <a:off x="1745147" y="0"/>
              <a:ext cx="12827001" cy="12827000"/>
            </a:xfrm>
            <a:prstGeom prst="rect">
              <a:avLst/>
            </a:prstGeom>
            <a:ln w="12700" cap="flat">
              <a:noFill/>
              <a:miter lim="400000"/>
            </a:ln>
            <a:effectLst/>
          </p:spPr>
        </p:pic>
        <p:pic>
          <p:nvPicPr>
            <p:cNvPr id="262" name="Google Shape;383;p5" descr="Google Shape;383;p5"/>
            <p:cNvPicPr>
              <a:picLocks noChangeAspect="1"/>
            </p:cNvPicPr>
            <p:nvPr/>
          </p:nvPicPr>
          <p:blipFill>
            <a:blip r:embed="rId5">
              <a:extLst/>
            </a:blip>
            <a:stretch>
              <a:fillRect/>
            </a:stretch>
          </p:blipFill>
          <p:spPr>
            <a:xfrm>
              <a:off x="2105321" y="2824290"/>
              <a:ext cx="2286001" cy="2286001"/>
            </a:xfrm>
            <a:prstGeom prst="rect">
              <a:avLst/>
            </a:prstGeom>
            <a:ln w="12700" cap="flat">
              <a:noFill/>
              <a:miter lim="400000"/>
            </a:ln>
            <a:effectLst/>
          </p:spPr>
        </p:pic>
        <p:pic>
          <p:nvPicPr>
            <p:cNvPr id="263" name="Google Shape;384;p5" descr="Google Shape;384;p5"/>
            <p:cNvPicPr>
              <a:picLocks noChangeAspect="1"/>
            </p:cNvPicPr>
            <p:nvPr/>
          </p:nvPicPr>
          <p:blipFill>
            <a:blip r:embed="rId6">
              <a:extLst/>
            </a:blip>
            <a:stretch>
              <a:fillRect/>
            </a:stretch>
          </p:blipFill>
          <p:spPr>
            <a:xfrm>
              <a:off x="9432382" y="373547"/>
              <a:ext cx="2286001" cy="2286001"/>
            </a:xfrm>
            <a:prstGeom prst="rect">
              <a:avLst/>
            </a:prstGeom>
            <a:ln w="12700" cap="flat">
              <a:noFill/>
              <a:miter lim="400000"/>
            </a:ln>
            <a:effectLst/>
          </p:spPr>
        </p:pic>
        <p:pic>
          <p:nvPicPr>
            <p:cNvPr id="264" name="Google Shape;385;p5" descr="Google Shape;385;p5"/>
            <p:cNvPicPr>
              <a:picLocks noChangeAspect="1"/>
            </p:cNvPicPr>
            <p:nvPr/>
          </p:nvPicPr>
          <p:blipFill>
            <a:blip r:embed="rId7">
              <a:extLst/>
            </a:blip>
            <a:stretch>
              <a:fillRect/>
            </a:stretch>
          </p:blipFill>
          <p:spPr>
            <a:xfrm>
              <a:off x="11865746" y="7688747"/>
              <a:ext cx="2286001" cy="2286001"/>
            </a:xfrm>
            <a:prstGeom prst="rect">
              <a:avLst/>
            </a:prstGeom>
            <a:ln w="12700" cap="flat">
              <a:noFill/>
              <a:miter lim="400000"/>
            </a:ln>
            <a:effectLst/>
          </p:spPr>
        </p:pic>
        <p:pic>
          <p:nvPicPr>
            <p:cNvPr id="265" name="Google Shape;386;p5" descr="Google Shape;386;p5"/>
            <p:cNvPicPr>
              <a:picLocks noChangeAspect="1"/>
            </p:cNvPicPr>
            <p:nvPr/>
          </p:nvPicPr>
          <p:blipFill>
            <a:blip r:embed="rId8">
              <a:extLst/>
            </a:blip>
            <a:stretch>
              <a:fillRect/>
            </a:stretch>
          </p:blipFill>
          <p:spPr>
            <a:xfrm>
              <a:off x="4580247" y="10137454"/>
              <a:ext cx="2286001" cy="2286001"/>
            </a:xfrm>
            <a:prstGeom prst="rect">
              <a:avLst/>
            </a:prstGeom>
            <a:ln w="12700" cap="flat">
              <a:noFill/>
              <a:miter lim="400000"/>
            </a:ln>
            <a:effectLst/>
          </p:spPr>
        </p:pic>
        <p:pic>
          <p:nvPicPr>
            <p:cNvPr id="266" name="Google Shape;387;p5" descr="Google Shape;387;p5"/>
            <p:cNvPicPr>
              <a:picLocks noChangeAspect="1"/>
            </p:cNvPicPr>
            <p:nvPr/>
          </p:nvPicPr>
          <p:blipFill>
            <a:blip r:embed="rId9">
              <a:extLst/>
            </a:blip>
            <a:stretch>
              <a:fillRect/>
            </a:stretch>
          </p:blipFill>
          <p:spPr>
            <a:xfrm>
              <a:off x="7968147" y="10603659"/>
              <a:ext cx="381001" cy="355601"/>
            </a:xfrm>
            <a:prstGeom prst="rect">
              <a:avLst/>
            </a:prstGeom>
            <a:ln w="12700" cap="flat">
              <a:noFill/>
              <a:miter lim="400000"/>
            </a:ln>
            <a:effectLst/>
          </p:spPr>
        </p:pic>
        <p:pic>
          <p:nvPicPr>
            <p:cNvPr id="267" name="Google Shape;388;p5" descr="Google Shape;388;p5"/>
            <p:cNvPicPr>
              <a:picLocks noChangeAspect="1"/>
            </p:cNvPicPr>
            <p:nvPr/>
          </p:nvPicPr>
          <p:blipFill>
            <a:blip r:embed="rId9">
              <a:extLst/>
            </a:blip>
            <a:stretch>
              <a:fillRect/>
            </a:stretch>
          </p:blipFill>
          <p:spPr>
            <a:xfrm rot="16200000">
              <a:off x="12275652" y="6175244"/>
              <a:ext cx="381001" cy="355601"/>
            </a:xfrm>
            <a:prstGeom prst="rect">
              <a:avLst/>
            </a:prstGeom>
            <a:ln w="12700" cap="flat">
              <a:noFill/>
              <a:miter lim="400000"/>
            </a:ln>
            <a:effectLst/>
          </p:spPr>
        </p:pic>
        <p:pic>
          <p:nvPicPr>
            <p:cNvPr id="268" name="Google Shape;389;p5" descr="Google Shape;389;p5"/>
            <p:cNvPicPr>
              <a:picLocks noChangeAspect="1"/>
            </p:cNvPicPr>
            <p:nvPr/>
          </p:nvPicPr>
          <p:blipFill>
            <a:blip r:embed="rId9">
              <a:extLst/>
            </a:blip>
            <a:stretch>
              <a:fillRect/>
            </a:stretch>
          </p:blipFill>
          <p:spPr>
            <a:xfrm rot="10800000">
              <a:off x="8104175" y="1867739"/>
              <a:ext cx="381001" cy="355601"/>
            </a:xfrm>
            <a:prstGeom prst="rect">
              <a:avLst/>
            </a:prstGeom>
            <a:ln w="12700" cap="flat">
              <a:noFill/>
              <a:miter lim="400000"/>
            </a:ln>
            <a:effectLst/>
          </p:spPr>
        </p:pic>
        <p:pic>
          <p:nvPicPr>
            <p:cNvPr id="269" name="Google Shape;390;p5" descr="Google Shape;390;p5"/>
            <p:cNvPicPr>
              <a:picLocks noChangeAspect="1"/>
            </p:cNvPicPr>
            <p:nvPr/>
          </p:nvPicPr>
          <p:blipFill>
            <a:blip r:embed="rId9">
              <a:extLst/>
            </a:blip>
            <a:stretch>
              <a:fillRect/>
            </a:stretch>
          </p:blipFill>
          <p:spPr>
            <a:xfrm rot="5400000">
              <a:off x="3705985" y="6216808"/>
              <a:ext cx="381001" cy="355601"/>
            </a:xfrm>
            <a:prstGeom prst="rect">
              <a:avLst/>
            </a:prstGeom>
            <a:ln w="12700" cap="flat">
              <a:noFill/>
              <a:miter lim="400000"/>
            </a:ln>
            <a:effectLst/>
          </p:spPr>
        </p:pic>
        <p:sp>
          <p:nvSpPr>
            <p:cNvPr id="270" name="Google Shape;391;p5"/>
            <p:cNvSpPr txBox="1"/>
            <p:nvPr/>
          </p:nvSpPr>
          <p:spPr>
            <a:xfrm>
              <a:off x="2639522" y="617203"/>
              <a:ext cx="5976600" cy="138438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399" tIns="91399" rIns="91399" bIns="91399" numCol="1" anchor="ctr">
              <a:normAutofit fontScale="100000" lnSpcReduction="0"/>
            </a:bodyPr>
            <a:lstStyle/>
            <a:p>
              <a:pPr algn="r" defTabSz="1828800">
                <a:lnSpc>
                  <a:spcPct val="90000"/>
                </a:lnSpc>
                <a:defRPr sz="3200">
                  <a:solidFill>
                    <a:srgbClr val="000000"/>
                  </a:solidFill>
                  <a:latin typeface="Arial"/>
                  <a:ea typeface="Arial"/>
                  <a:cs typeface="Arial"/>
                  <a:sym typeface="Arial"/>
                </a:defRPr>
              </a:pPr>
              <a:r>
                <a:t>Follow a healthy dietary</a:t>
              </a:r>
            </a:p>
            <a:p>
              <a:pPr algn="r" defTabSz="1828800">
                <a:lnSpc>
                  <a:spcPct val="90000"/>
                </a:lnSpc>
                <a:defRPr sz="3200">
                  <a:solidFill>
                    <a:srgbClr val="000000"/>
                  </a:solidFill>
                  <a:latin typeface="Arial"/>
                  <a:ea typeface="Arial"/>
                  <a:cs typeface="Arial"/>
                  <a:sym typeface="Arial"/>
                </a:defRPr>
              </a:pPr>
              <a:r>
                <a:t>pattern at every life stage.</a:t>
              </a:r>
            </a:p>
          </p:txBody>
        </p:sp>
        <p:sp>
          <p:nvSpPr>
            <p:cNvPr id="271" name="Google Shape;392;p5"/>
            <p:cNvSpPr txBox="1"/>
            <p:nvPr/>
          </p:nvSpPr>
          <p:spPr>
            <a:xfrm>
              <a:off x="12735400" y="2429398"/>
              <a:ext cx="3718835" cy="4306788"/>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399" tIns="91399" rIns="91399" bIns="91399" numCol="1" anchor="ctr">
              <a:normAutofit fontScale="100000" lnSpcReduction="0"/>
            </a:bodyPr>
            <a:lstStyle>
              <a:lvl1pPr algn="l" defTabSz="1828800">
                <a:lnSpc>
                  <a:spcPct val="90000"/>
                </a:lnSpc>
                <a:defRPr sz="3200">
                  <a:solidFill>
                    <a:srgbClr val="000000"/>
                  </a:solidFill>
                  <a:latin typeface="Arial"/>
                  <a:ea typeface="Arial"/>
                  <a:cs typeface="Arial"/>
                  <a:sym typeface="Arial"/>
                </a:defRPr>
              </a:lvl1pPr>
            </a:lstStyle>
            <a:p>
              <a:pPr/>
              <a:r>
                <a:t>Customize and enjoy nutrient-dense food and beverage choices to reflect personal preferences, cultural traditions, and budgetary considerations.</a:t>
              </a:r>
            </a:p>
          </p:txBody>
        </p:sp>
        <p:sp>
          <p:nvSpPr>
            <p:cNvPr id="272" name="Google Shape;393;p5"/>
            <p:cNvSpPr txBox="1"/>
            <p:nvPr/>
          </p:nvSpPr>
          <p:spPr>
            <a:xfrm>
              <a:off x="7833197" y="10583161"/>
              <a:ext cx="8048308" cy="2468359"/>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399" tIns="91399" rIns="91399" bIns="91399" numCol="1" anchor="ctr">
              <a:normAutofit fontScale="100000" lnSpcReduction="0"/>
            </a:bodyPr>
            <a:lstStyle>
              <a:lvl1pPr algn="l" defTabSz="1828800">
                <a:lnSpc>
                  <a:spcPct val="90000"/>
                </a:lnSpc>
                <a:defRPr sz="3200">
                  <a:solidFill>
                    <a:srgbClr val="000000"/>
                  </a:solidFill>
                  <a:latin typeface="Arial"/>
                  <a:ea typeface="Arial"/>
                  <a:cs typeface="Arial"/>
                  <a:sym typeface="Arial"/>
                </a:defRPr>
              </a:lvl1pPr>
            </a:lstStyle>
            <a:p>
              <a:pPr/>
              <a:r>
                <a:t>Focus on meeting food group needs with nutrient-dense foods and beverages, and stay within calorie limits. </a:t>
              </a:r>
            </a:p>
          </p:txBody>
        </p:sp>
        <p:sp>
          <p:nvSpPr>
            <p:cNvPr id="273" name="Google Shape;394;p5"/>
            <p:cNvSpPr txBox="1"/>
            <p:nvPr/>
          </p:nvSpPr>
          <p:spPr>
            <a:xfrm>
              <a:off x="0" y="5895482"/>
              <a:ext cx="3718834" cy="3840647"/>
            </a:xfrm>
            <a:prstGeom prst="rect">
              <a:avLst/>
            </a:prstGeom>
            <a:noFill/>
            <a:ln w="12700" cap="flat">
              <a:noFill/>
              <a:miter lim="400000"/>
            </a:ln>
            <a:effectLst/>
            <a:extLst>
              <a:ext uri="{C572A759-6A51-4108-AA02-DFA0A04FC94B}">
                <ma14:wrappingTextBoxFlag xmlns:ma14="http://schemas.microsoft.com/office/mac/drawingml/2011/main" val="1"/>
              </a:ext>
            </a:extLst>
          </p:spPr>
          <p:txBody>
            <a:bodyPr wrap="square" lIns="91399" tIns="91399" rIns="91399" bIns="91399" numCol="1" anchor="ctr">
              <a:normAutofit fontScale="100000" lnSpcReduction="0"/>
            </a:bodyPr>
            <a:lstStyle/>
            <a:p>
              <a:pPr algn="r" defTabSz="1828800">
                <a:lnSpc>
                  <a:spcPct val="90000"/>
                </a:lnSpc>
                <a:defRPr sz="3200">
                  <a:solidFill>
                    <a:srgbClr val="000000"/>
                  </a:solidFill>
                  <a:latin typeface="Arial"/>
                  <a:ea typeface="Arial"/>
                  <a:cs typeface="Arial"/>
                  <a:sym typeface="Arial"/>
                </a:defRPr>
              </a:pPr>
              <a:r>
                <a:t>Limit foods </a:t>
              </a:r>
            </a:p>
            <a:p>
              <a:pPr algn="r" defTabSz="1828800">
                <a:lnSpc>
                  <a:spcPct val="90000"/>
                </a:lnSpc>
                <a:defRPr sz="3200">
                  <a:solidFill>
                    <a:srgbClr val="000000"/>
                  </a:solidFill>
                  <a:latin typeface="Arial"/>
                  <a:ea typeface="Arial"/>
                  <a:cs typeface="Arial"/>
                  <a:sym typeface="Arial"/>
                </a:defRPr>
              </a:pPr>
              <a:r>
                <a:t>and beverages higher in </a:t>
              </a:r>
            </a:p>
            <a:p>
              <a:pPr algn="r" defTabSz="1828800">
                <a:lnSpc>
                  <a:spcPct val="90000"/>
                </a:lnSpc>
                <a:defRPr sz="3200">
                  <a:solidFill>
                    <a:srgbClr val="000000"/>
                  </a:solidFill>
                  <a:latin typeface="Arial"/>
                  <a:ea typeface="Arial"/>
                  <a:cs typeface="Arial"/>
                  <a:sym typeface="Arial"/>
                </a:defRPr>
              </a:pPr>
              <a:r>
                <a:t>added sugars, saturated fat, and sodium, and limit alcoholic</a:t>
              </a:r>
            </a:p>
            <a:p>
              <a:pPr algn="r" defTabSz="1828800">
                <a:lnSpc>
                  <a:spcPct val="90000"/>
                </a:lnSpc>
                <a:defRPr sz="3200">
                  <a:solidFill>
                    <a:srgbClr val="000000"/>
                  </a:solidFill>
                  <a:latin typeface="Arial"/>
                  <a:ea typeface="Arial"/>
                  <a:cs typeface="Arial"/>
                  <a:sym typeface="Arial"/>
                </a:defRPr>
              </a:pPr>
              <a:r>
                <a:t>beverages.</a:t>
              </a:r>
            </a:p>
          </p:txBody>
        </p:sp>
        <p:pic>
          <p:nvPicPr>
            <p:cNvPr id="274" name="Google Shape;395;p5" descr="Google Shape;395;p5"/>
            <p:cNvPicPr>
              <a:picLocks noChangeAspect="1"/>
            </p:cNvPicPr>
            <p:nvPr/>
          </p:nvPicPr>
          <p:blipFill>
            <a:blip r:embed="rId10">
              <a:extLst/>
            </a:blip>
            <a:stretch>
              <a:fillRect/>
            </a:stretch>
          </p:blipFill>
          <p:spPr>
            <a:xfrm>
              <a:off x="7538349" y="6045415"/>
              <a:ext cx="1274984" cy="744539"/>
            </a:xfrm>
            <a:prstGeom prst="rect">
              <a:avLst/>
            </a:prstGeom>
            <a:ln w="12700" cap="flat">
              <a:noFill/>
              <a:miter lim="400000"/>
            </a:ln>
            <a:effectLst/>
          </p:spPr>
        </p:pic>
        <p:pic>
          <p:nvPicPr>
            <p:cNvPr id="275" name="Google Shape;396;p5" descr="Google Shape;396;p5"/>
            <p:cNvPicPr>
              <a:picLocks noChangeAspect="1"/>
            </p:cNvPicPr>
            <p:nvPr/>
          </p:nvPicPr>
          <p:blipFill>
            <a:blip r:embed="rId11">
              <a:extLst/>
            </a:blip>
            <a:stretch>
              <a:fillRect/>
            </a:stretch>
          </p:blipFill>
          <p:spPr>
            <a:xfrm>
              <a:off x="7908035" y="3342235"/>
              <a:ext cx="609601" cy="1143001"/>
            </a:xfrm>
            <a:prstGeom prst="rect">
              <a:avLst/>
            </a:prstGeom>
            <a:ln w="12700" cap="flat">
              <a:noFill/>
              <a:miter lim="400000"/>
            </a:ln>
            <a:effectLst/>
          </p:spPr>
        </p:pic>
        <p:pic>
          <p:nvPicPr>
            <p:cNvPr id="276" name="Google Shape;397;p5" descr="Google Shape;397;p5"/>
            <p:cNvPicPr>
              <a:picLocks noChangeAspect="1"/>
            </p:cNvPicPr>
            <p:nvPr/>
          </p:nvPicPr>
          <p:blipFill>
            <a:blip r:embed="rId12">
              <a:extLst/>
            </a:blip>
            <a:stretch>
              <a:fillRect/>
            </a:stretch>
          </p:blipFill>
          <p:spPr>
            <a:xfrm>
              <a:off x="10240616" y="5829300"/>
              <a:ext cx="762001" cy="1168400"/>
            </a:xfrm>
            <a:prstGeom prst="rect">
              <a:avLst/>
            </a:prstGeom>
            <a:ln w="12700" cap="flat">
              <a:noFill/>
              <a:miter lim="400000"/>
            </a:ln>
            <a:effectLst/>
          </p:spPr>
        </p:pic>
        <p:pic>
          <p:nvPicPr>
            <p:cNvPr id="277" name="Google Shape;398;p5" descr="Google Shape;398;p5"/>
            <p:cNvPicPr>
              <a:picLocks noChangeAspect="1"/>
            </p:cNvPicPr>
            <p:nvPr/>
          </p:nvPicPr>
          <p:blipFill>
            <a:blip r:embed="rId13">
              <a:extLst/>
            </a:blip>
            <a:stretch>
              <a:fillRect/>
            </a:stretch>
          </p:blipFill>
          <p:spPr>
            <a:xfrm>
              <a:off x="7689360" y="8107847"/>
              <a:ext cx="838201" cy="1447801"/>
            </a:xfrm>
            <a:prstGeom prst="rect">
              <a:avLst/>
            </a:prstGeom>
            <a:ln w="12700" cap="flat">
              <a:noFill/>
              <a:miter lim="400000"/>
            </a:ln>
            <a:effectLst/>
          </p:spPr>
        </p:pic>
        <p:pic>
          <p:nvPicPr>
            <p:cNvPr id="278" name="Google Shape;399;p5" descr="Google Shape;399;p5"/>
            <p:cNvPicPr>
              <a:picLocks noChangeAspect="1"/>
            </p:cNvPicPr>
            <p:nvPr/>
          </p:nvPicPr>
          <p:blipFill>
            <a:blip r:embed="rId14">
              <a:extLst/>
            </a:blip>
            <a:stretch>
              <a:fillRect/>
            </a:stretch>
          </p:blipFill>
          <p:spPr>
            <a:xfrm>
              <a:off x="5157921" y="5716489"/>
              <a:ext cx="939801" cy="1397001"/>
            </a:xfrm>
            <a:prstGeom prst="rect">
              <a:avLst/>
            </a:prstGeom>
            <a:ln w="12700" cap="flat">
              <a:noFill/>
              <a:miter lim="400000"/>
            </a:ln>
            <a:effectLst/>
          </p:spPr>
        </p:pic>
      </p:grpSp>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Google Shape;405;p6"/>
          <p:cNvSpPr txBox="1"/>
          <p:nvPr>
            <p:ph type="title"/>
          </p:nvPr>
        </p:nvSpPr>
        <p:spPr>
          <a:xfrm>
            <a:off x="1809407" y="730250"/>
            <a:ext cx="19831394" cy="2651126"/>
          </a:xfrm>
          <a:prstGeom prst="rect">
            <a:avLst/>
          </a:prstGeom>
        </p:spPr>
        <p:txBody>
          <a:bodyPr/>
          <a:lstStyle/>
          <a:p>
            <a:pPr defTabSz="1554480">
              <a:defRPr sz="6120"/>
            </a:pPr>
            <a:r>
              <a:t>Healthy Eating Can Promote Health and Reduce Risk of Chronic Disease*</a:t>
            </a:r>
            <a:br/>
          </a:p>
        </p:txBody>
      </p:sp>
      <p:pic>
        <p:nvPicPr>
          <p:cNvPr id="284" name="Google Shape;406;p6" descr="Google Shape;406;p6"/>
          <p:cNvPicPr>
            <a:picLocks noChangeAspect="1"/>
          </p:cNvPicPr>
          <p:nvPr/>
        </p:nvPicPr>
        <p:blipFill>
          <a:blip r:embed="rId3">
            <a:extLst/>
          </a:blip>
          <a:stretch>
            <a:fillRect/>
          </a:stretch>
        </p:blipFill>
        <p:spPr>
          <a:xfrm>
            <a:off x="5307219" y="5453657"/>
            <a:ext cx="12525462" cy="6943905"/>
          </a:xfrm>
          <a:prstGeom prst="rect">
            <a:avLst/>
          </a:prstGeom>
          <a:ln w="12700">
            <a:miter lim="400000"/>
          </a:ln>
        </p:spPr>
      </p:pic>
      <p:sp>
        <p:nvSpPr>
          <p:cNvPr id="285" name="Google Shape;407;p6"/>
          <p:cNvSpPr txBox="1"/>
          <p:nvPr/>
        </p:nvSpPr>
        <p:spPr>
          <a:xfrm>
            <a:off x="554061" y="6753414"/>
            <a:ext cx="2957555" cy="983967"/>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spAutoFit/>
          </a:bodyPr>
          <a:lstStyle/>
          <a:p>
            <a:pPr algn="l" defTabSz="1828800">
              <a:defRPr b="1" sz="2800">
                <a:solidFill>
                  <a:srgbClr val="000000"/>
                </a:solidFill>
                <a:latin typeface="Arial"/>
                <a:ea typeface="Arial"/>
                <a:cs typeface="Arial"/>
                <a:sym typeface="Arial"/>
              </a:defRPr>
            </a:pPr>
            <a:r>
              <a:t>Birth Through</a:t>
            </a:r>
          </a:p>
          <a:p>
            <a:pPr algn="l" defTabSz="1828800">
              <a:defRPr b="1" sz="2800">
                <a:solidFill>
                  <a:srgbClr val="000000"/>
                </a:solidFill>
                <a:latin typeface="Arial"/>
                <a:ea typeface="Arial"/>
                <a:cs typeface="Arial"/>
                <a:sym typeface="Arial"/>
              </a:defRPr>
            </a:pPr>
            <a:r>
              <a:t>23 Months </a:t>
            </a:r>
          </a:p>
        </p:txBody>
      </p:sp>
      <p:sp>
        <p:nvSpPr>
          <p:cNvPr id="286" name="Google Shape;408;p6"/>
          <p:cNvSpPr txBox="1"/>
          <p:nvPr/>
        </p:nvSpPr>
        <p:spPr>
          <a:xfrm>
            <a:off x="713640" y="7642897"/>
            <a:ext cx="4704458" cy="3828768"/>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spAutoFit/>
          </a:bodyPr>
          <a:lstStyle/>
          <a:p>
            <a:pPr algn="l" defTabSz="1828800">
              <a:defRPr b="1" sz="2800">
                <a:solidFill>
                  <a:srgbClr val="000000"/>
                </a:solidFill>
                <a:latin typeface="Arial"/>
                <a:ea typeface="Arial"/>
                <a:cs typeface="Arial"/>
                <a:sym typeface="Arial"/>
              </a:defRPr>
            </a:pPr>
            <a:r>
              <a:t>• </a:t>
            </a:r>
            <a:r>
              <a:rPr b="0"/>
              <a:t>Lower risk of overweight </a:t>
            </a:r>
            <a:endParaRPr b="0"/>
          </a:p>
          <a:p>
            <a:pPr algn="l" defTabSz="1828800">
              <a:defRPr sz="2800">
                <a:solidFill>
                  <a:srgbClr val="000000"/>
                </a:solidFill>
                <a:latin typeface="Arial"/>
                <a:ea typeface="Arial"/>
                <a:cs typeface="Arial"/>
                <a:sym typeface="Arial"/>
              </a:defRPr>
            </a:pPr>
            <a:r>
              <a:t>  and obesity</a:t>
            </a:r>
          </a:p>
          <a:p>
            <a:pPr algn="l" defTabSz="1828800">
              <a:defRPr b="1" sz="2800">
                <a:solidFill>
                  <a:srgbClr val="000000"/>
                </a:solidFill>
                <a:latin typeface="Arial"/>
                <a:ea typeface="Arial"/>
                <a:cs typeface="Arial"/>
                <a:sym typeface="Arial"/>
              </a:defRPr>
            </a:pPr>
            <a:r>
              <a:t>• </a:t>
            </a:r>
            <a:r>
              <a:rPr b="0"/>
              <a:t>Lower risk of type 1 </a:t>
            </a:r>
            <a:endParaRPr b="0"/>
          </a:p>
          <a:p>
            <a:pPr algn="l" defTabSz="1828800">
              <a:defRPr sz="2800">
                <a:solidFill>
                  <a:srgbClr val="000000"/>
                </a:solidFill>
                <a:latin typeface="Arial"/>
                <a:ea typeface="Arial"/>
                <a:cs typeface="Arial"/>
                <a:sym typeface="Arial"/>
              </a:defRPr>
            </a:pPr>
            <a:r>
              <a:t>  diabetes</a:t>
            </a:r>
          </a:p>
          <a:p>
            <a:pPr algn="l" defTabSz="1828800">
              <a:defRPr b="1" sz="2800">
                <a:solidFill>
                  <a:srgbClr val="000000"/>
                </a:solidFill>
                <a:latin typeface="Arial"/>
                <a:ea typeface="Arial"/>
                <a:cs typeface="Arial"/>
                <a:sym typeface="Arial"/>
              </a:defRPr>
            </a:pPr>
            <a:r>
              <a:t>• </a:t>
            </a:r>
            <a:r>
              <a:rPr b="0"/>
              <a:t>Adequate iron status and </a:t>
            </a:r>
            <a:endParaRPr b="0"/>
          </a:p>
          <a:p>
            <a:pPr algn="l" defTabSz="1828800">
              <a:defRPr sz="2800">
                <a:solidFill>
                  <a:srgbClr val="000000"/>
                </a:solidFill>
                <a:latin typeface="Arial"/>
                <a:ea typeface="Arial"/>
                <a:cs typeface="Arial"/>
                <a:sym typeface="Arial"/>
              </a:defRPr>
            </a:pPr>
            <a:r>
              <a:t>  lower risk of iron deficiency </a:t>
            </a:r>
          </a:p>
          <a:p>
            <a:pPr algn="l" defTabSz="1828800">
              <a:defRPr b="1" sz="2800">
                <a:solidFill>
                  <a:srgbClr val="000000"/>
                </a:solidFill>
                <a:latin typeface="Arial"/>
                <a:ea typeface="Arial"/>
                <a:cs typeface="Arial"/>
                <a:sym typeface="Arial"/>
              </a:defRPr>
            </a:pPr>
            <a:r>
              <a:t>• </a:t>
            </a:r>
            <a:r>
              <a:rPr b="0"/>
              <a:t>Lower risk of peanut allergy</a:t>
            </a:r>
            <a:endParaRPr b="0"/>
          </a:p>
          <a:p>
            <a:pPr algn="l" defTabSz="1828800">
              <a:defRPr b="1" sz="2800">
                <a:solidFill>
                  <a:srgbClr val="000000"/>
                </a:solidFill>
                <a:latin typeface="Arial"/>
                <a:ea typeface="Arial"/>
                <a:cs typeface="Arial"/>
                <a:sym typeface="Arial"/>
              </a:defRPr>
            </a:pPr>
            <a:r>
              <a:t>•</a:t>
            </a:r>
            <a:r>
              <a:rPr b="0"/>
              <a:t> Lower risk of asthma </a:t>
            </a:r>
          </a:p>
        </p:txBody>
      </p:sp>
      <p:sp>
        <p:nvSpPr>
          <p:cNvPr id="287" name="Google Shape;409;p6"/>
          <p:cNvSpPr txBox="1"/>
          <p:nvPr/>
        </p:nvSpPr>
        <p:spPr>
          <a:xfrm>
            <a:off x="6511580" y="2935559"/>
            <a:ext cx="3311669" cy="983968"/>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spAutoFit/>
          </a:bodyPr>
          <a:lstStyle>
            <a:lvl1pPr algn="l" defTabSz="1828800">
              <a:defRPr b="1" sz="2800">
                <a:solidFill>
                  <a:srgbClr val="000000"/>
                </a:solidFill>
                <a:latin typeface="Arial"/>
                <a:ea typeface="Arial"/>
                <a:cs typeface="Arial"/>
                <a:sym typeface="Arial"/>
              </a:defRPr>
            </a:lvl1pPr>
          </a:lstStyle>
          <a:p>
            <a:pPr/>
            <a:r>
              <a:t>Children and Adolescents</a:t>
            </a:r>
          </a:p>
        </p:txBody>
      </p:sp>
      <p:sp>
        <p:nvSpPr>
          <p:cNvPr id="288" name="Google Shape;410;p6"/>
          <p:cNvSpPr txBox="1"/>
          <p:nvPr/>
        </p:nvSpPr>
        <p:spPr>
          <a:xfrm>
            <a:off x="6692424" y="3790274"/>
            <a:ext cx="6146892" cy="1390367"/>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spAutoFit/>
          </a:bodyPr>
          <a:lstStyle/>
          <a:p>
            <a:pPr algn="l" defTabSz="1828800">
              <a:defRPr b="1" sz="2800">
                <a:solidFill>
                  <a:srgbClr val="000000"/>
                </a:solidFill>
                <a:latin typeface="Arial"/>
                <a:ea typeface="Arial"/>
                <a:cs typeface="Arial"/>
                <a:sym typeface="Arial"/>
              </a:defRPr>
            </a:pPr>
            <a:r>
              <a:t>• </a:t>
            </a:r>
            <a:r>
              <a:rPr b="0"/>
              <a:t>Lower adiposity</a:t>
            </a:r>
            <a:endParaRPr b="0"/>
          </a:p>
          <a:p>
            <a:pPr algn="l" defTabSz="1828800">
              <a:defRPr b="1" sz="2800">
                <a:solidFill>
                  <a:srgbClr val="000000"/>
                </a:solidFill>
                <a:latin typeface="Arial"/>
                <a:ea typeface="Arial"/>
                <a:cs typeface="Arial"/>
                <a:sym typeface="Arial"/>
              </a:defRPr>
            </a:pPr>
            <a:r>
              <a:t>• </a:t>
            </a:r>
            <a:r>
              <a:rPr b="0"/>
              <a:t>Lower total and low-density    </a:t>
            </a:r>
            <a:endParaRPr b="0"/>
          </a:p>
          <a:p>
            <a:pPr algn="l" defTabSz="1828800">
              <a:defRPr sz="2800">
                <a:solidFill>
                  <a:srgbClr val="000000"/>
                </a:solidFill>
                <a:latin typeface="Arial"/>
                <a:ea typeface="Arial"/>
                <a:cs typeface="Arial"/>
                <a:sym typeface="Arial"/>
              </a:defRPr>
            </a:pPr>
            <a:r>
              <a:t>  lipoprotein (LDL) cholesterol</a:t>
            </a:r>
          </a:p>
        </p:txBody>
      </p:sp>
      <p:sp>
        <p:nvSpPr>
          <p:cNvPr id="289" name="Google Shape;411;p6"/>
          <p:cNvSpPr txBox="1"/>
          <p:nvPr/>
        </p:nvSpPr>
        <p:spPr>
          <a:xfrm>
            <a:off x="11992866" y="2758830"/>
            <a:ext cx="5895137" cy="983967"/>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spAutoFit/>
          </a:bodyPr>
          <a:lstStyle/>
          <a:p>
            <a:pPr algn="l" defTabSz="1828800">
              <a:defRPr b="1" sz="2800">
                <a:solidFill>
                  <a:srgbClr val="000000"/>
                </a:solidFill>
                <a:latin typeface="Arial"/>
                <a:ea typeface="Arial"/>
                <a:cs typeface="Arial"/>
                <a:sym typeface="Arial"/>
              </a:defRPr>
            </a:pPr>
            <a:r>
              <a:t>Women Who Are</a:t>
            </a:r>
          </a:p>
          <a:p>
            <a:pPr algn="l" defTabSz="1828800">
              <a:defRPr b="1" sz="2800">
                <a:solidFill>
                  <a:srgbClr val="000000"/>
                </a:solidFill>
                <a:latin typeface="Arial"/>
                <a:ea typeface="Arial"/>
                <a:cs typeface="Arial"/>
                <a:sym typeface="Arial"/>
              </a:defRPr>
            </a:pPr>
            <a:r>
              <a:t>Pregnant or Lactating</a:t>
            </a:r>
          </a:p>
        </p:txBody>
      </p:sp>
      <p:sp>
        <p:nvSpPr>
          <p:cNvPr id="290" name="Google Shape;412;p6"/>
          <p:cNvSpPr txBox="1"/>
          <p:nvPr/>
        </p:nvSpPr>
        <p:spPr>
          <a:xfrm>
            <a:off x="12216482" y="3605512"/>
            <a:ext cx="7355423" cy="1796767"/>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spAutoFit/>
          </a:bodyPr>
          <a:lstStyle/>
          <a:p>
            <a:pPr algn="l" defTabSz="1828800">
              <a:defRPr b="1" sz="2800">
                <a:solidFill>
                  <a:srgbClr val="000000"/>
                </a:solidFill>
                <a:latin typeface="Arial"/>
                <a:ea typeface="Arial"/>
                <a:cs typeface="Arial"/>
                <a:sym typeface="Arial"/>
              </a:defRPr>
            </a:pPr>
            <a:r>
              <a:t>• </a:t>
            </a:r>
            <a:r>
              <a:rPr b="0"/>
              <a:t>Favorable cognitive development in the</a:t>
            </a:r>
            <a:endParaRPr b="0"/>
          </a:p>
          <a:p>
            <a:pPr algn="l" defTabSz="1828800">
              <a:defRPr sz="2800">
                <a:solidFill>
                  <a:srgbClr val="000000"/>
                </a:solidFill>
                <a:latin typeface="Arial"/>
                <a:ea typeface="Arial"/>
                <a:cs typeface="Arial"/>
                <a:sym typeface="Arial"/>
              </a:defRPr>
            </a:pPr>
            <a:r>
              <a:t>  child</a:t>
            </a:r>
          </a:p>
          <a:p>
            <a:pPr algn="l" defTabSz="1828800">
              <a:defRPr b="1" sz="2800">
                <a:solidFill>
                  <a:srgbClr val="000000"/>
                </a:solidFill>
                <a:latin typeface="Arial"/>
                <a:ea typeface="Arial"/>
                <a:cs typeface="Arial"/>
                <a:sym typeface="Arial"/>
              </a:defRPr>
            </a:pPr>
            <a:r>
              <a:t>• </a:t>
            </a:r>
            <a:r>
              <a:rPr b="0"/>
              <a:t>Favorable folate status in women during   </a:t>
            </a:r>
            <a:endParaRPr b="0"/>
          </a:p>
          <a:p>
            <a:pPr algn="l" defTabSz="1828800">
              <a:defRPr sz="2800">
                <a:solidFill>
                  <a:srgbClr val="000000"/>
                </a:solidFill>
                <a:latin typeface="Arial"/>
                <a:ea typeface="Arial"/>
                <a:cs typeface="Arial"/>
                <a:sym typeface="Arial"/>
              </a:defRPr>
            </a:pPr>
            <a:r>
              <a:t>  pregnancy and lactation</a:t>
            </a:r>
          </a:p>
        </p:txBody>
      </p:sp>
      <p:sp>
        <p:nvSpPr>
          <p:cNvPr id="291" name="Google Shape;413;p6"/>
          <p:cNvSpPr txBox="1"/>
          <p:nvPr/>
        </p:nvSpPr>
        <p:spPr>
          <a:xfrm>
            <a:off x="18070901" y="5844609"/>
            <a:ext cx="5895137" cy="983968"/>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spAutoFit/>
          </a:bodyPr>
          <a:lstStyle/>
          <a:p>
            <a:pPr algn="l" defTabSz="1828800">
              <a:defRPr b="1" sz="2800">
                <a:solidFill>
                  <a:srgbClr val="000000"/>
                </a:solidFill>
                <a:latin typeface="Arial"/>
                <a:ea typeface="Arial"/>
                <a:cs typeface="Arial"/>
                <a:sym typeface="Arial"/>
              </a:defRPr>
            </a:pPr>
            <a:r>
              <a:t>Adults, Including </a:t>
            </a:r>
          </a:p>
          <a:p>
            <a:pPr algn="l" defTabSz="1828800">
              <a:defRPr b="1" sz="2800">
                <a:solidFill>
                  <a:srgbClr val="000000"/>
                </a:solidFill>
                <a:latin typeface="Arial"/>
                <a:ea typeface="Arial"/>
                <a:cs typeface="Arial"/>
                <a:sym typeface="Arial"/>
              </a:defRPr>
            </a:pPr>
            <a:r>
              <a:t>Older Adults</a:t>
            </a:r>
          </a:p>
        </p:txBody>
      </p:sp>
      <p:sp>
        <p:nvSpPr>
          <p:cNvPr id="292" name="Google Shape;414;p6"/>
          <p:cNvSpPr txBox="1"/>
          <p:nvPr/>
        </p:nvSpPr>
        <p:spPr>
          <a:xfrm>
            <a:off x="18316568" y="6700133"/>
            <a:ext cx="5832771" cy="6267168"/>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spAutoFit/>
          </a:bodyPr>
          <a:lstStyle/>
          <a:p>
            <a:pPr algn="l" defTabSz="1828800">
              <a:defRPr b="1" sz="2800">
                <a:solidFill>
                  <a:srgbClr val="000000"/>
                </a:solidFill>
                <a:latin typeface="Arial"/>
                <a:ea typeface="Arial"/>
                <a:cs typeface="Arial"/>
                <a:sym typeface="Arial"/>
              </a:defRPr>
            </a:pPr>
            <a:r>
              <a:t>• </a:t>
            </a:r>
            <a:r>
              <a:rPr b="0"/>
              <a:t>Lower risk of all-cause mortality</a:t>
            </a:r>
            <a:endParaRPr b="0"/>
          </a:p>
          <a:p>
            <a:pPr algn="l" defTabSz="1828800">
              <a:defRPr b="1" sz="2800">
                <a:solidFill>
                  <a:srgbClr val="000000"/>
                </a:solidFill>
                <a:latin typeface="Arial"/>
                <a:ea typeface="Arial"/>
                <a:cs typeface="Arial"/>
                <a:sym typeface="Arial"/>
              </a:defRPr>
            </a:pPr>
            <a:r>
              <a:t>• </a:t>
            </a:r>
            <a:r>
              <a:rPr b="0"/>
              <a:t>Lower risk of cardiovascular </a:t>
            </a:r>
            <a:endParaRPr b="0"/>
          </a:p>
          <a:p>
            <a:pPr algn="l" defTabSz="1828800">
              <a:defRPr sz="2800">
                <a:solidFill>
                  <a:srgbClr val="000000"/>
                </a:solidFill>
                <a:latin typeface="Arial"/>
                <a:ea typeface="Arial"/>
                <a:cs typeface="Arial"/>
                <a:sym typeface="Arial"/>
              </a:defRPr>
            </a:pPr>
            <a:r>
              <a:t>  disease</a:t>
            </a:r>
          </a:p>
          <a:p>
            <a:pPr algn="l" defTabSz="1828800">
              <a:defRPr b="1" sz="2800">
                <a:solidFill>
                  <a:srgbClr val="000000"/>
                </a:solidFill>
                <a:latin typeface="Arial"/>
                <a:ea typeface="Arial"/>
                <a:cs typeface="Arial"/>
                <a:sym typeface="Arial"/>
              </a:defRPr>
            </a:pPr>
            <a:r>
              <a:t>• </a:t>
            </a:r>
            <a:r>
              <a:rPr b="0"/>
              <a:t>Lower risk of cardiovascular</a:t>
            </a:r>
            <a:endParaRPr b="0"/>
          </a:p>
          <a:p>
            <a:pPr algn="l" defTabSz="1828800">
              <a:defRPr sz="2800">
                <a:solidFill>
                  <a:srgbClr val="000000"/>
                </a:solidFill>
                <a:latin typeface="Arial"/>
                <a:ea typeface="Arial"/>
                <a:cs typeface="Arial"/>
                <a:sym typeface="Arial"/>
              </a:defRPr>
            </a:pPr>
            <a:r>
              <a:t>  disease mortality</a:t>
            </a:r>
          </a:p>
          <a:p>
            <a:pPr algn="l" defTabSz="1828800">
              <a:defRPr b="1" sz="2800">
                <a:solidFill>
                  <a:srgbClr val="000000"/>
                </a:solidFill>
                <a:latin typeface="Arial"/>
                <a:ea typeface="Arial"/>
                <a:cs typeface="Arial"/>
                <a:sym typeface="Arial"/>
              </a:defRPr>
            </a:pPr>
            <a:r>
              <a:t>• </a:t>
            </a:r>
            <a:r>
              <a:rPr b="0"/>
              <a:t>Lower total and LDL cholesterol</a:t>
            </a:r>
            <a:endParaRPr b="0"/>
          </a:p>
          <a:p>
            <a:pPr algn="l" defTabSz="1828800">
              <a:defRPr b="1" sz="2800">
                <a:solidFill>
                  <a:srgbClr val="000000"/>
                </a:solidFill>
                <a:latin typeface="Arial"/>
                <a:ea typeface="Arial"/>
                <a:cs typeface="Arial"/>
                <a:sym typeface="Arial"/>
              </a:defRPr>
            </a:pPr>
            <a:r>
              <a:t>• </a:t>
            </a:r>
            <a:r>
              <a:rPr b="0"/>
              <a:t>Lower blood pressure</a:t>
            </a:r>
            <a:endParaRPr b="0"/>
          </a:p>
          <a:p>
            <a:pPr algn="l" defTabSz="1828800">
              <a:defRPr b="1" sz="2800">
                <a:solidFill>
                  <a:srgbClr val="000000"/>
                </a:solidFill>
                <a:latin typeface="Arial"/>
                <a:ea typeface="Arial"/>
                <a:cs typeface="Arial"/>
                <a:sym typeface="Arial"/>
              </a:defRPr>
            </a:pPr>
            <a:r>
              <a:t>• </a:t>
            </a:r>
            <a:r>
              <a:rPr b="0"/>
              <a:t>Lower risk of obesity</a:t>
            </a:r>
            <a:endParaRPr b="0"/>
          </a:p>
          <a:p>
            <a:pPr algn="l" defTabSz="1828800">
              <a:defRPr b="1" sz="2800">
                <a:solidFill>
                  <a:srgbClr val="000000"/>
                </a:solidFill>
                <a:latin typeface="Arial"/>
                <a:ea typeface="Arial"/>
                <a:cs typeface="Arial"/>
                <a:sym typeface="Arial"/>
              </a:defRPr>
            </a:pPr>
            <a:r>
              <a:t>• </a:t>
            </a:r>
            <a:r>
              <a:rPr b="0"/>
              <a:t>Lower body mass index, waist </a:t>
            </a:r>
            <a:endParaRPr b="0"/>
          </a:p>
          <a:p>
            <a:pPr algn="l" defTabSz="1828800">
              <a:defRPr sz="2800">
                <a:solidFill>
                  <a:srgbClr val="000000"/>
                </a:solidFill>
                <a:latin typeface="Arial"/>
                <a:ea typeface="Arial"/>
                <a:cs typeface="Arial"/>
                <a:sym typeface="Arial"/>
              </a:defRPr>
            </a:pPr>
            <a:r>
              <a:t>  circumference, and body fat</a:t>
            </a:r>
          </a:p>
          <a:p>
            <a:pPr algn="l" defTabSz="1828800">
              <a:defRPr b="1" sz="2800">
                <a:solidFill>
                  <a:srgbClr val="000000"/>
                </a:solidFill>
                <a:latin typeface="Arial"/>
                <a:ea typeface="Arial"/>
                <a:cs typeface="Arial"/>
                <a:sym typeface="Arial"/>
              </a:defRPr>
            </a:pPr>
            <a:r>
              <a:t>• </a:t>
            </a:r>
            <a:r>
              <a:rPr b="0"/>
              <a:t>Lower risk of type 2 diabetes</a:t>
            </a:r>
            <a:endParaRPr b="0"/>
          </a:p>
          <a:p>
            <a:pPr algn="l" defTabSz="1828800">
              <a:defRPr b="1" sz="2800">
                <a:solidFill>
                  <a:srgbClr val="000000"/>
                </a:solidFill>
                <a:latin typeface="Arial"/>
                <a:ea typeface="Arial"/>
                <a:cs typeface="Arial"/>
                <a:sym typeface="Arial"/>
              </a:defRPr>
            </a:pPr>
            <a:r>
              <a:t>• </a:t>
            </a:r>
            <a:r>
              <a:rPr b="0"/>
              <a:t>Lower risk of cancers of the </a:t>
            </a:r>
            <a:endParaRPr b="0"/>
          </a:p>
          <a:p>
            <a:pPr algn="l" defTabSz="1828800">
              <a:defRPr sz="2800">
                <a:solidFill>
                  <a:srgbClr val="000000"/>
                </a:solidFill>
                <a:latin typeface="Arial"/>
                <a:ea typeface="Arial"/>
                <a:cs typeface="Arial"/>
                <a:sym typeface="Arial"/>
              </a:defRPr>
            </a:pPr>
            <a:r>
              <a:t>  breast, colon, and rectum</a:t>
            </a:r>
          </a:p>
          <a:p>
            <a:pPr algn="l" defTabSz="1828800">
              <a:defRPr b="1" sz="2800">
                <a:solidFill>
                  <a:srgbClr val="000000"/>
                </a:solidFill>
                <a:latin typeface="Arial"/>
                <a:ea typeface="Arial"/>
                <a:cs typeface="Arial"/>
                <a:sym typeface="Arial"/>
              </a:defRPr>
            </a:pPr>
            <a:r>
              <a:t>• </a:t>
            </a:r>
            <a:r>
              <a:rPr b="0"/>
              <a:t>Favorable bone health, including </a:t>
            </a:r>
            <a:endParaRPr b="0"/>
          </a:p>
          <a:p>
            <a:pPr algn="l" defTabSz="1828800">
              <a:defRPr sz="2800">
                <a:solidFill>
                  <a:srgbClr val="000000"/>
                </a:solidFill>
                <a:latin typeface="Arial"/>
                <a:ea typeface="Arial"/>
                <a:cs typeface="Arial"/>
                <a:sym typeface="Arial"/>
              </a:defRPr>
            </a:pPr>
            <a:r>
              <a:t>  lower risk of hip fracture </a:t>
            </a:r>
          </a:p>
        </p:txBody>
      </p:sp>
      <p:sp>
        <p:nvSpPr>
          <p:cNvPr id="293" name="Google Shape;415;p6"/>
          <p:cNvSpPr txBox="1"/>
          <p:nvPr/>
        </p:nvSpPr>
        <p:spPr>
          <a:xfrm>
            <a:off x="6625380" y="12947998"/>
            <a:ext cx="11508289" cy="1050791"/>
          </a:xfrm>
          <a:prstGeom prst="rect">
            <a:avLst/>
          </a:prstGeom>
          <a:ln w="12700">
            <a:miter lim="400000"/>
          </a:ln>
          <a:extLst>
            <a:ext uri="{C572A759-6A51-4108-AA02-DFA0A04FC94B}">
              <ma14:wrappingTextBoxFlag xmlns:ma14="http://schemas.microsoft.com/office/mac/drawingml/2011/main" val="1"/>
            </a:ext>
          </a:extLst>
        </p:spPr>
        <p:txBody>
          <a:bodyPr lIns="91399" tIns="91399" rIns="91399" bIns="91399">
            <a:spAutoFit/>
          </a:bodyPr>
          <a:lstStyle/>
          <a:p>
            <a:pPr algn="l" defTabSz="1828800">
              <a:defRPr sz="2000">
                <a:solidFill>
                  <a:srgbClr val="000000"/>
                </a:solidFill>
                <a:latin typeface="Arial"/>
                <a:ea typeface="Arial"/>
                <a:cs typeface="Arial"/>
                <a:sym typeface="Arial"/>
              </a:defRPr>
            </a:pPr>
            <a:r>
              <a:t>*See the </a:t>
            </a:r>
            <a:r>
              <a:rPr i="1" u="sng">
                <a:solidFill>
                  <a:srgbClr val="0563C1"/>
                </a:solidFill>
                <a:uFill>
                  <a:solidFill>
                    <a:srgbClr val="0563C1"/>
                  </a:solidFill>
                </a:uFill>
                <a:hlinkClick r:id="rId4" invalidUrl="" action="" tgtFrame="" tooltip="" history="1" highlightClick="0" endSnd="0"/>
              </a:rPr>
              <a:t>Scientific Report of the 2020 Dietary Guidelines Advisory Committee </a:t>
            </a:r>
            <a:r>
              <a:t>for more information about the relationships between diet and health examined by the 2020 Dietary Guidelines Advisory Committee.  </a:t>
            </a:r>
            <a:r>
              <a:rPr i="1"/>
              <a:t> </a:t>
            </a:r>
          </a:p>
        </p:txBody>
      </p:sp>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2438338" rtl="0" fontAlgn="auto" latinLnBrk="0" hangingPunct="0">
          <a:lnSpc>
            <a:spcPct val="100000"/>
          </a:lnSpc>
          <a:spcBef>
            <a:spcPts val="0"/>
          </a:spcBef>
          <a:spcAft>
            <a:spcPts val="0"/>
          </a:spcAft>
          <a:buClrTx/>
          <a:buSzTx/>
          <a:buFontTx/>
          <a:buNone/>
          <a:tabLst/>
          <a:defRPr b="0" baseline="0" cap="none" i="0" spc="0" strike="noStrike" sz="2400" u="none" kumimoji="0" normalizeH="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